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5" r:id="rId2"/>
    <p:sldId id="278" r:id="rId3"/>
    <p:sldId id="258" r:id="rId4"/>
    <p:sldId id="2147477477" r:id="rId5"/>
    <p:sldId id="2147477479" r:id="rId6"/>
    <p:sldId id="2147477472" r:id="rId7"/>
    <p:sldId id="2147477470" r:id="rId8"/>
    <p:sldId id="2147477471" r:id="rId9"/>
    <p:sldId id="2147477447" r:id="rId10"/>
    <p:sldId id="2147477473" r:id="rId11"/>
    <p:sldId id="656" r:id="rId12"/>
    <p:sldId id="2147477475" r:id="rId13"/>
    <p:sldId id="2147477476" r:id="rId14"/>
    <p:sldId id="616" r:id="rId15"/>
    <p:sldId id="615" r:id="rId16"/>
    <p:sldId id="632" r:id="rId17"/>
    <p:sldId id="825" r:id="rId18"/>
    <p:sldId id="802" r:id="rId19"/>
    <p:sldId id="2147477483" r:id="rId20"/>
    <p:sldId id="636" r:id="rId21"/>
    <p:sldId id="2147477474" r:id="rId22"/>
    <p:sldId id="2147477481" r:id="rId23"/>
    <p:sldId id="2147477482" r:id="rId24"/>
    <p:sldId id="2147477484" r:id="rId25"/>
    <p:sldId id="2147477485" r:id="rId26"/>
    <p:sldId id="2147477486" r:id="rId27"/>
    <p:sldId id="2147477487" r:id="rId28"/>
    <p:sldId id="2147477488" r:id="rId29"/>
    <p:sldId id="2147477455" r:id="rId30"/>
    <p:sldId id="2147477448" r:id="rId31"/>
    <p:sldId id="641" r:id="rId32"/>
    <p:sldId id="2147477489" r:id="rId33"/>
    <p:sldId id="2147477490" r:id="rId34"/>
    <p:sldId id="21474774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AD350-D582-4C12-B028-C6BA5471A015}" v="6" dt="2024-06-26T19:13:54.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69327" autoAdjust="0"/>
  </p:normalViewPr>
  <p:slideViewPr>
    <p:cSldViewPr snapToGrid="0">
      <p:cViewPr varScale="1">
        <p:scale>
          <a:sx n="47" d="100"/>
          <a:sy n="47" d="100"/>
        </p:scale>
        <p:origin x="102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ia Timoner-McManus" userId="414334753dd2cc0b" providerId="LiveId" clId="{BA1AD350-D582-4C12-B028-C6BA5471A015}"/>
    <pc:docChg chg="custSel addSld delSld modSld">
      <pc:chgData name="Patricia Timoner-McManus" userId="414334753dd2cc0b" providerId="LiveId" clId="{BA1AD350-D582-4C12-B028-C6BA5471A015}" dt="2024-06-26T22:39:28.189" v="303" actId="47"/>
      <pc:docMkLst>
        <pc:docMk/>
      </pc:docMkLst>
      <pc:sldChg chg="modSp mod">
        <pc:chgData name="Patricia Timoner-McManus" userId="414334753dd2cc0b" providerId="LiveId" clId="{BA1AD350-D582-4C12-B028-C6BA5471A015}" dt="2024-06-26T19:14:09.805" v="47" actId="14100"/>
        <pc:sldMkLst>
          <pc:docMk/>
          <pc:sldMk cId="2913824905" sldId="258"/>
        </pc:sldMkLst>
        <pc:graphicFrameChg chg="mod">
          <ac:chgData name="Patricia Timoner-McManus" userId="414334753dd2cc0b" providerId="LiveId" clId="{BA1AD350-D582-4C12-B028-C6BA5471A015}" dt="2024-06-26T19:14:09.805" v="47" actId="14100"/>
          <ac:graphicFrameMkLst>
            <pc:docMk/>
            <pc:sldMk cId="2913824905" sldId="258"/>
            <ac:graphicFrameMk id="5" creationId="{C983627E-F26C-354F-BF0A-ECCD7E968A2B}"/>
          </ac:graphicFrameMkLst>
        </pc:graphicFrameChg>
      </pc:sldChg>
      <pc:sldChg chg="modSp mod">
        <pc:chgData name="Patricia Timoner-McManus" userId="414334753dd2cc0b" providerId="LiveId" clId="{BA1AD350-D582-4C12-B028-C6BA5471A015}" dt="2024-06-26T19:13:54.827" v="46" actId="12269"/>
        <pc:sldMkLst>
          <pc:docMk/>
          <pc:sldMk cId="3384726665" sldId="278"/>
        </pc:sldMkLst>
        <pc:graphicFrameChg chg="mod">
          <ac:chgData name="Patricia Timoner-McManus" userId="414334753dd2cc0b" providerId="LiveId" clId="{BA1AD350-D582-4C12-B028-C6BA5471A015}" dt="2024-06-26T19:13:54.827" v="46" actId="12269"/>
          <ac:graphicFrameMkLst>
            <pc:docMk/>
            <pc:sldMk cId="3384726665" sldId="278"/>
            <ac:graphicFrameMk id="5" creationId="{C983627E-F26C-354F-BF0A-ECCD7E968A2B}"/>
          </ac:graphicFrameMkLst>
        </pc:graphicFrameChg>
      </pc:sldChg>
      <pc:sldChg chg="modSp mod">
        <pc:chgData name="Patricia Timoner-McManus" userId="414334753dd2cc0b" providerId="LiveId" clId="{BA1AD350-D582-4C12-B028-C6BA5471A015}" dt="2024-06-26T18:59:10.036" v="29" actId="20577"/>
        <pc:sldMkLst>
          <pc:docMk/>
          <pc:sldMk cId="1866412706" sldId="641"/>
        </pc:sldMkLst>
        <pc:spChg chg="mod">
          <ac:chgData name="Patricia Timoner-McManus" userId="414334753dd2cc0b" providerId="LiveId" clId="{BA1AD350-D582-4C12-B028-C6BA5471A015}" dt="2024-06-26T18:59:10.036" v="29" actId="20577"/>
          <ac:spMkLst>
            <pc:docMk/>
            <pc:sldMk cId="1866412706" sldId="641"/>
            <ac:spMk id="2" creationId="{9053C8D2-F9CB-1D42-9380-C22FCBB90A80}"/>
          </ac:spMkLst>
        </pc:spChg>
      </pc:sldChg>
      <pc:sldChg chg="del">
        <pc:chgData name="Patricia Timoner-McManus" userId="414334753dd2cc0b" providerId="LiveId" clId="{BA1AD350-D582-4C12-B028-C6BA5471A015}" dt="2024-06-26T18:54:20.075" v="0" actId="47"/>
        <pc:sldMkLst>
          <pc:docMk/>
          <pc:sldMk cId="4144511189" sldId="2147477451"/>
        </pc:sldMkLst>
      </pc:sldChg>
      <pc:sldChg chg="modSp mod">
        <pc:chgData name="Patricia Timoner-McManus" userId="414334753dd2cc0b" providerId="LiveId" clId="{BA1AD350-D582-4C12-B028-C6BA5471A015}" dt="2024-06-26T18:57:16.516" v="4" actId="20577"/>
        <pc:sldMkLst>
          <pc:docMk/>
          <pc:sldMk cId="2955757536" sldId="2147477490"/>
        </pc:sldMkLst>
        <pc:spChg chg="mod">
          <ac:chgData name="Patricia Timoner-McManus" userId="414334753dd2cc0b" providerId="LiveId" clId="{BA1AD350-D582-4C12-B028-C6BA5471A015}" dt="2024-06-26T18:57:16.516" v="4" actId="20577"/>
          <ac:spMkLst>
            <pc:docMk/>
            <pc:sldMk cId="2955757536" sldId="2147477490"/>
            <ac:spMk id="2" creationId="{DB49A58A-336E-0F74-AA21-FD8859CE9576}"/>
          </ac:spMkLst>
        </pc:spChg>
      </pc:sldChg>
      <pc:sldChg chg="modSp new mod">
        <pc:chgData name="Patricia Timoner-McManus" userId="414334753dd2cc0b" providerId="LiveId" clId="{BA1AD350-D582-4C12-B028-C6BA5471A015}" dt="2024-06-26T22:38:23.540" v="301" actId="20577"/>
        <pc:sldMkLst>
          <pc:docMk/>
          <pc:sldMk cId="2948927267" sldId="2147477491"/>
        </pc:sldMkLst>
        <pc:spChg chg="mod">
          <ac:chgData name="Patricia Timoner-McManus" userId="414334753dd2cc0b" providerId="LiveId" clId="{BA1AD350-D582-4C12-B028-C6BA5471A015}" dt="2024-06-26T18:57:34.990" v="21" actId="20577"/>
          <ac:spMkLst>
            <pc:docMk/>
            <pc:sldMk cId="2948927267" sldId="2147477491"/>
            <ac:spMk id="2" creationId="{47BDF13B-80B4-6F1A-2F1A-8A3F2A440ABB}"/>
          </ac:spMkLst>
        </pc:spChg>
        <pc:spChg chg="mod">
          <ac:chgData name="Patricia Timoner-McManus" userId="414334753dd2cc0b" providerId="LiveId" clId="{BA1AD350-D582-4C12-B028-C6BA5471A015}" dt="2024-06-26T22:38:23.540" v="301" actId="20577"/>
          <ac:spMkLst>
            <pc:docMk/>
            <pc:sldMk cId="2948927267" sldId="2147477491"/>
            <ac:spMk id="3" creationId="{0B090C19-AC80-CDD2-2F8D-5FD95246D31A}"/>
          </ac:spMkLst>
        </pc:spChg>
      </pc:sldChg>
      <pc:sldChg chg="new del modNotesTx">
        <pc:chgData name="Patricia Timoner-McManus" userId="414334753dd2cc0b" providerId="LiveId" clId="{BA1AD350-D582-4C12-B028-C6BA5471A015}" dt="2024-06-26T22:39:06.990" v="302" actId="47"/>
        <pc:sldMkLst>
          <pc:docMk/>
          <pc:sldMk cId="61981143" sldId="2147477492"/>
        </pc:sldMkLst>
      </pc:sldChg>
      <pc:sldChg chg="del">
        <pc:chgData name="Patricia Timoner-McManus" userId="414334753dd2cc0b" providerId="LiveId" clId="{BA1AD350-D582-4C12-B028-C6BA5471A015}" dt="2024-06-26T18:55:58.762" v="1" actId="47"/>
        <pc:sldMkLst>
          <pc:docMk/>
          <pc:sldMk cId="614751506" sldId="2147477492"/>
        </pc:sldMkLst>
      </pc:sldChg>
      <pc:sldChg chg="addSp modSp add del mod setBg">
        <pc:chgData name="Patricia Timoner-McManus" userId="414334753dd2cc0b" providerId="LiveId" clId="{BA1AD350-D582-4C12-B028-C6BA5471A015}" dt="2024-06-26T22:39:28.189" v="303" actId="47"/>
        <pc:sldMkLst>
          <pc:docMk/>
          <pc:sldMk cId="3909013373" sldId="2147477493"/>
        </pc:sldMkLst>
        <pc:spChg chg="mod">
          <ac:chgData name="Patricia Timoner-McManus" userId="414334753dd2cc0b" providerId="LiveId" clId="{BA1AD350-D582-4C12-B028-C6BA5471A015}" dt="2024-06-26T19:11:09.996" v="35" actId="34807"/>
          <ac:spMkLst>
            <pc:docMk/>
            <pc:sldMk cId="3909013373" sldId="2147477493"/>
            <ac:spMk id="2" creationId="{0BBC9032-9EE5-4F46-8C5B-5683CB937C30}"/>
          </ac:spMkLst>
        </pc:spChg>
        <pc:spChg chg="mod">
          <ac:chgData name="Patricia Timoner-McManus" userId="414334753dd2cc0b" providerId="LiveId" clId="{BA1AD350-D582-4C12-B028-C6BA5471A015}" dt="2024-06-26T19:11:09.996" v="35" actId="34807"/>
          <ac:spMkLst>
            <pc:docMk/>
            <pc:sldMk cId="3909013373" sldId="2147477493"/>
            <ac:spMk id="3" creationId="{7A54B2E3-C68A-684D-9565-E408DB24AF9B}"/>
          </ac:spMkLst>
        </pc:spChg>
        <pc:spChg chg="add">
          <ac:chgData name="Patricia Timoner-McManus" userId="414334753dd2cc0b" providerId="LiveId" clId="{BA1AD350-D582-4C12-B028-C6BA5471A015}" dt="2024-06-26T19:11:09.996" v="35" actId="34807"/>
          <ac:spMkLst>
            <pc:docMk/>
            <pc:sldMk cId="3909013373" sldId="2147477493"/>
            <ac:spMk id="9" creationId="{744CAA32-F237-419C-A2DD-43C28D920D3C}"/>
          </ac:spMkLst>
        </pc:spChg>
        <pc:picChg chg="add">
          <ac:chgData name="Patricia Timoner-McManus" userId="414334753dd2cc0b" providerId="LiveId" clId="{BA1AD350-D582-4C12-B028-C6BA5471A015}" dt="2024-06-26T19:11:09.996" v="35" actId="34807"/>
          <ac:picMkLst>
            <pc:docMk/>
            <pc:sldMk cId="3909013373" sldId="2147477493"/>
            <ac:picMk id="5" creationId="{08E2C607-3E01-69DE-C141-7B65311F0768}"/>
          </ac:picMkLst>
        </pc:picChg>
        <pc:cxnChg chg="add">
          <ac:chgData name="Patricia Timoner-McManus" userId="414334753dd2cc0b" providerId="LiveId" clId="{BA1AD350-D582-4C12-B028-C6BA5471A015}" dt="2024-06-26T19:11:09.996" v="35" actId="34807"/>
          <ac:cxnSpMkLst>
            <pc:docMk/>
            <pc:sldMk cId="3909013373" sldId="2147477493"/>
            <ac:cxnSpMk id="11" creationId="{691422F5-4221-4812-AFD9-5479C6D60AD9}"/>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05/8/layout/vList2" loCatId="list" qsTypeId="urn:microsoft.com/office/officeart/2005/8/quickstyle/3d3" qsCatId="3D" csTypeId="urn:microsoft.com/office/officeart/2005/8/colors/colorful2" csCatId="colorful" phldr="1"/>
      <dgm:spPr/>
      <dgm:t>
        <a:bodyPr/>
        <a:lstStyle/>
        <a:p>
          <a:endParaRPr lang="en-US"/>
        </a:p>
      </dgm:t>
    </dgm:pt>
    <dgm:pt modelId="{DA3F2E39-CC98-4F84-B6C4-A45E695AC340}">
      <dgm:prSet custT="1"/>
      <dgm:spPr/>
      <dgm:t>
        <a:bodyPr/>
        <a:lstStyle/>
        <a:p>
          <a:r>
            <a:rPr lang="en-US" sz="2400"/>
            <a:t>Introduction to Convolutional Neural Networks</a:t>
          </a:r>
          <a:endParaRPr lang="en-US" sz="2400" dirty="0"/>
        </a:p>
      </dgm:t>
    </dgm:pt>
    <dgm:pt modelId="{3F28A05E-7588-48D4-A66A-2F39B2A8734F}" type="parTrans" cxnId="{97F8D263-91BB-41D0-825A-6E9FD7184081}">
      <dgm:prSet/>
      <dgm:spPr/>
      <dgm:t>
        <a:bodyPr/>
        <a:lstStyle/>
        <a:p>
          <a:endParaRPr lang="en-US"/>
        </a:p>
      </dgm:t>
    </dgm:pt>
    <dgm:pt modelId="{514194AC-5504-4A03-A7D2-B039B81180AD}" type="sibTrans" cxnId="{97F8D263-91BB-41D0-825A-6E9FD7184081}">
      <dgm:prSet/>
      <dgm:spPr/>
      <dgm:t>
        <a:bodyPr/>
        <a:lstStyle/>
        <a:p>
          <a:endParaRPr lang="en-US"/>
        </a:p>
      </dgm:t>
    </dgm:pt>
    <dgm:pt modelId="{F8BD42C4-8F5C-4237-BA20-88AE8C00EDCA}">
      <dgm:prSet custT="1"/>
      <dgm:spPr/>
      <dgm:t>
        <a:bodyPr/>
        <a:lstStyle/>
        <a:p>
          <a:r>
            <a:rPr lang="en-US" sz="2400" dirty="0"/>
            <a:t>Core components of CNNs and how they process images</a:t>
          </a:r>
        </a:p>
      </dgm:t>
    </dgm:pt>
    <dgm:pt modelId="{D647B134-EEC8-4BC2-A408-6588FE1BB104}" type="parTrans" cxnId="{B2EEBC3C-3104-4236-B69E-D02D80551072}">
      <dgm:prSet/>
      <dgm:spPr/>
      <dgm:t>
        <a:bodyPr/>
        <a:lstStyle/>
        <a:p>
          <a:endParaRPr lang="en-US"/>
        </a:p>
      </dgm:t>
    </dgm:pt>
    <dgm:pt modelId="{5F2D750F-4B24-46BD-A13F-D906E50BFC11}" type="sibTrans" cxnId="{B2EEBC3C-3104-4236-B69E-D02D80551072}">
      <dgm:prSet/>
      <dgm:spPr/>
      <dgm:t>
        <a:bodyPr/>
        <a:lstStyle/>
        <a:p>
          <a:endParaRPr lang="en-US"/>
        </a:p>
      </dgm:t>
    </dgm:pt>
    <dgm:pt modelId="{34DBDFF7-B84B-4BBA-87ED-6BD5F48F3979}">
      <dgm:prSet custT="1"/>
      <dgm:spPr/>
      <dgm:t>
        <a:bodyPr/>
        <a:lstStyle/>
        <a:p>
          <a:r>
            <a:rPr lang="en-US" sz="2400"/>
            <a:t>CNN training and leveraging libraries</a:t>
          </a:r>
          <a:endParaRPr lang="en-US" sz="2400" dirty="0"/>
        </a:p>
      </dgm:t>
    </dgm:pt>
    <dgm:pt modelId="{172AF2F8-E4C6-404B-A739-29C375AC488D}" type="parTrans" cxnId="{D566325F-F62F-4518-99A8-DDD41F7AD0AD}">
      <dgm:prSet/>
      <dgm:spPr/>
      <dgm:t>
        <a:bodyPr/>
        <a:lstStyle/>
        <a:p>
          <a:endParaRPr lang="en-US"/>
        </a:p>
      </dgm:t>
    </dgm:pt>
    <dgm:pt modelId="{4ADA4A08-809E-4E63-9338-DFB284CB1702}" type="sibTrans" cxnId="{D566325F-F62F-4518-99A8-DDD41F7AD0AD}">
      <dgm:prSet/>
      <dgm:spPr/>
      <dgm:t>
        <a:bodyPr/>
        <a:lstStyle/>
        <a:p>
          <a:endParaRPr lang="en-US"/>
        </a:p>
      </dgm:t>
    </dgm:pt>
    <dgm:pt modelId="{45AFE0A1-7C5B-46D3-8292-B274A933027D}">
      <dgm:prSet custT="1"/>
      <dgm:spPr/>
      <dgm:t>
        <a:bodyPr/>
        <a:lstStyle/>
        <a:p>
          <a:r>
            <a:rPr lang="en-US" sz="2400" dirty="0"/>
            <a:t>Applications, challenges, and future research</a:t>
          </a:r>
        </a:p>
      </dgm:t>
    </dgm:pt>
    <dgm:pt modelId="{5E99C6BD-DF8B-4E9E-B41F-8CFBC5D30F9A}" type="parTrans" cxnId="{FD2BC5A2-C441-4DC8-872E-0ADB07F062E5}">
      <dgm:prSet/>
      <dgm:spPr/>
      <dgm:t>
        <a:bodyPr/>
        <a:lstStyle/>
        <a:p>
          <a:endParaRPr lang="en-US"/>
        </a:p>
      </dgm:t>
    </dgm:pt>
    <dgm:pt modelId="{D73B13A1-0CE6-48A7-81C7-586D6D9282C0}" type="sibTrans" cxnId="{FD2BC5A2-C441-4DC8-872E-0ADB07F062E5}">
      <dgm:prSet/>
      <dgm:spPr/>
      <dgm:t>
        <a:bodyPr/>
        <a:lstStyle/>
        <a:p>
          <a:endParaRPr lang="en-US"/>
        </a:p>
      </dgm:t>
    </dgm:pt>
    <dgm:pt modelId="{D7820842-9C4B-49E3-86A2-DD47BC0FC59F}">
      <dgm:prSet custT="1"/>
      <dgm:spPr/>
      <dgm:t>
        <a:bodyPr/>
        <a:lstStyle/>
        <a:p>
          <a:r>
            <a:rPr lang="en-US" sz="2400" dirty="0"/>
            <a:t>Computer Vision datasets</a:t>
          </a:r>
        </a:p>
      </dgm:t>
    </dgm:pt>
    <dgm:pt modelId="{D8536A01-6BEC-4718-B87F-AA37A7270484}" type="parTrans" cxnId="{0E2110CB-1C4D-4203-8D8B-01CF5B0DBA9A}">
      <dgm:prSet/>
      <dgm:spPr/>
      <dgm:t>
        <a:bodyPr/>
        <a:lstStyle/>
        <a:p>
          <a:endParaRPr lang="en-US"/>
        </a:p>
      </dgm:t>
    </dgm:pt>
    <dgm:pt modelId="{85CCF46A-69A9-4FD8-A1AD-6403C337C569}" type="sibTrans" cxnId="{0E2110CB-1C4D-4203-8D8B-01CF5B0DBA9A}">
      <dgm:prSet/>
      <dgm:spPr/>
      <dgm:t>
        <a:bodyPr/>
        <a:lstStyle/>
        <a:p>
          <a:endParaRPr lang="en-US"/>
        </a:p>
      </dgm:t>
    </dgm:pt>
    <dgm:pt modelId="{8CE72439-E36B-4C02-A17B-5988BDD9BE76}" type="pres">
      <dgm:prSet presAssocID="{489A589A-46DE-0F49-B460-E7914F3E440D}" presName="linear" presStyleCnt="0">
        <dgm:presLayoutVars>
          <dgm:animLvl val="lvl"/>
          <dgm:resizeHandles val="exact"/>
        </dgm:presLayoutVars>
      </dgm:prSet>
      <dgm:spPr/>
    </dgm:pt>
    <dgm:pt modelId="{1BD6377D-C05B-4635-B5B5-61ED0FDCCFF0}" type="pres">
      <dgm:prSet presAssocID="{DA3F2E39-CC98-4F84-B6C4-A45E695AC340}" presName="parentText" presStyleLbl="node1" presStyleIdx="0" presStyleCnt="5">
        <dgm:presLayoutVars>
          <dgm:chMax val="0"/>
          <dgm:bulletEnabled val="1"/>
        </dgm:presLayoutVars>
      </dgm:prSet>
      <dgm:spPr/>
    </dgm:pt>
    <dgm:pt modelId="{EDEFE481-3F6A-430E-9417-E82F449685A9}" type="pres">
      <dgm:prSet presAssocID="{514194AC-5504-4A03-A7D2-B039B81180AD}" presName="spacer" presStyleCnt="0"/>
      <dgm:spPr/>
    </dgm:pt>
    <dgm:pt modelId="{177FFDBD-49B6-4BF9-8866-51A8FD85E18B}" type="pres">
      <dgm:prSet presAssocID="{F8BD42C4-8F5C-4237-BA20-88AE8C00EDCA}" presName="parentText" presStyleLbl="node1" presStyleIdx="1" presStyleCnt="5">
        <dgm:presLayoutVars>
          <dgm:chMax val="0"/>
          <dgm:bulletEnabled val="1"/>
        </dgm:presLayoutVars>
      </dgm:prSet>
      <dgm:spPr/>
    </dgm:pt>
    <dgm:pt modelId="{8E235127-BB49-4FD7-926D-2B664C275A6A}" type="pres">
      <dgm:prSet presAssocID="{5F2D750F-4B24-46BD-A13F-D906E50BFC11}" presName="spacer" presStyleCnt="0"/>
      <dgm:spPr/>
    </dgm:pt>
    <dgm:pt modelId="{14416270-9EE9-4198-BB39-3589F787BAE1}" type="pres">
      <dgm:prSet presAssocID="{34DBDFF7-B84B-4BBA-87ED-6BD5F48F3979}" presName="parentText" presStyleLbl="node1" presStyleIdx="2" presStyleCnt="5">
        <dgm:presLayoutVars>
          <dgm:chMax val="0"/>
          <dgm:bulletEnabled val="1"/>
        </dgm:presLayoutVars>
      </dgm:prSet>
      <dgm:spPr/>
    </dgm:pt>
    <dgm:pt modelId="{77D7280B-5223-4B93-A17F-78F269D0ACF6}" type="pres">
      <dgm:prSet presAssocID="{4ADA4A08-809E-4E63-9338-DFB284CB1702}" presName="spacer" presStyleCnt="0"/>
      <dgm:spPr/>
    </dgm:pt>
    <dgm:pt modelId="{7E1970C0-B230-4570-82C5-3BBA94BCBDC0}" type="pres">
      <dgm:prSet presAssocID="{45AFE0A1-7C5B-46D3-8292-B274A933027D}" presName="parentText" presStyleLbl="node1" presStyleIdx="3" presStyleCnt="5">
        <dgm:presLayoutVars>
          <dgm:chMax val="0"/>
          <dgm:bulletEnabled val="1"/>
        </dgm:presLayoutVars>
      </dgm:prSet>
      <dgm:spPr/>
    </dgm:pt>
    <dgm:pt modelId="{191E5E0C-7BB0-4115-A73C-32E5345C3880}" type="pres">
      <dgm:prSet presAssocID="{D73B13A1-0CE6-48A7-81C7-586D6D9282C0}" presName="spacer" presStyleCnt="0"/>
      <dgm:spPr/>
    </dgm:pt>
    <dgm:pt modelId="{92C0AAB3-AC13-49E7-B032-96255E080CDD}" type="pres">
      <dgm:prSet presAssocID="{D7820842-9C4B-49E3-86A2-DD47BC0FC59F}" presName="parentText" presStyleLbl="node1" presStyleIdx="4" presStyleCnt="5">
        <dgm:presLayoutVars>
          <dgm:chMax val="0"/>
          <dgm:bulletEnabled val="1"/>
        </dgm:presLayoutVars>
      </dgm:prSet>
      <dgm:spPr/>
    </dgm:pt>
  </dgm:ptLst>
  <dgm:cxnLst>
    <dgm:cxn modelId="{59BDD72C-41D4-4214-A2EC-9E23F5CD4B0B}" type="presOf" srcId="{45AFE0A1-7C5B-46D3-8292-B274A933027D}" destId="{7E1970C0-B230-4570-82C5-3BBA94BCBDC0}" srcOrd="0" destOrd="0" presId="urn:microsoft.com/office/officeart/2005/8/layout/vList2"/>
    <dgm:cxn modelId="{B2EEBC3C-3104-4236-B69E-D02D80551072}" srcId="{489A589A-46DE-0F49-B460-E7914F3E440D}" destId="{F8BD42C4-8F5C-4237-BA20-88AE8C00EDCA}" srcOrd="1" destOrd="0" parTransId="{D647B134-EEC8-4BC2-A408-6588FE1BB104}" sibTransId="{5F2D750F-4B24-46BD-A13F-D906E50BFC11}"/>
    <dgm:cxn modelId="{D566325F-F62F-4518-99A8-DDD41F7AD0AD}" srcId="{489A589A-46DE-0F49-B460-E7914F3E440D}" destId="{34DBDFF7-B84B-4BBA-87ED-6BD5F48F3979}" srcOrd="2" destOrd="0" parTransId="{172AF2F8-E4C6-404B-A739-29C375AC488D}" sibTransId="{4ADA4A08-809E-4E63-9338-DFB284CB1702}"/>
    <dgm:cxn modelId="{97F8D263-91BB-41D0-825A-6E9FD7184081}" srcId="{489A589A-46DE-0F49-B460-E7914F3E440D}" destId="{DA3F2E39-CC98-4F84-B6C4-A45E695AC340}" srcOrd="0" destOrd="0" parTransId="{3F28A05E-7588-48D4-A66A-2F39B2A8734F}" sibTransId="{514194AC-5504-4A03-A7D2-B039B81180AD}"/>
    <dgm:cxn modelId="{8F2C2A44-AFDA-42F3-8523-14D6C91BBAC7}" type="presOf" srcId="{DA3F2E39-CC98-4F84-B6C4-A45E695AC340}" destId="{1BD6377D-C05B-4635-B5B5-61ED0FDCCFF0}" srcOrd="0" destOrd="0" presId="urn:microsoft.com/office/officeart/2005/8/layout/vList2"/>
    <dgm:cxn modelId="{54EB369B-0DA3-4449-A57F-531B5E23E85E}" type="presOf" srcId="{F8BD42C4-8F5C-4237-BA20-88AE8C00EDCA}" destId="{177FFDBD-49B6-4BF9-8866-51A8FD85E18B}" srcOrd="0" destOrd="0" presId="urn:microsoft.com/office/officeart/2005/8/layout/vList2"/>
    <dgm:cxn modelId="{FD2BC5A2-C441-4DC8-872E-0ADB07F062E5}" srcId="{489A589A-46DE-0F49-B460-E7914F3E440D}" destId="{45AFE0A1-7C5B-46D3-8292-B274A933027D}" srcOrd="3" destOrd="0" parTransId="{5E99C6BD-DF8B-4E9E-B41F-8CFBC5D30F9A}" sibTransId="{D73B13A1-0CE6-48A7-81C7-586D6D9282C0}"/>
    <dgm:cxn modelId="{51588CAF-A94D-4914-AE37-8EE3610BC642}" type="presOf" srcId="{D7820842-9C4B-49E3-86A2-DD47BC0FC59F}" destId="{92C0AAB3-AC13-49E7-B032-96255E080CDD}" srcOrd="0" destOrd="0" presId="urn:microsoft.com/office/officeart/2005/8/layout/vList2"/>
    <dgm:cxn modelId="{0E2110CB-1C4D-4203-8D8B-01CF5B0DBA9A}" srcId="{489A589A-46DE-0F49-B460-E7914F3E440D}" destId="{D7820842-9C4B-49E3-86A2-DD47BC0FC59F}" srcOrd="4" destOrd="0" parTransId="{D8536A01-6BEC-4718-B87F-AA37A7270484}" sibTransId="{85CCF46A-69A9-4FD8-A1AD-6403C337C569}"/>
    <dgm:cxn modelId="{8A57C6DF-ABC5-403A-9850-56F6B0620AE7}" type="presOf" srcId="{489A589A-46DE-0F49-B460-E7914F3E440D}" destId="{8CE72439-E36B-4C02-A17B-5988BDD9BE76}" srcOrd="0" destOrd="0" presId="urn:microsoft.com/office/officeart/2005/8/layout/vList2"/>
    <dgm:cxn modelId="{ACC99DE3-7B5F-4C10-97E4-83F284465026}" type="presOf" srcId="{34DBDFF7-B84B-4BBA-87ED-6BD5F48F3979}" destId="{14416270-9EE9-4198-BB39-3589F787BAE1}" srcOrd="0" destOrd="0" presId="urn:microsoft.com/office/officeart/2005/8/layout/vList2"/>
    <dgm:cxn modelId="{947F3837-F686-4C7E-906B-9787CC7EF03A}" type="presParOf" srcId="{8CE72439-E36B-4C02-A17B-5988BDD9BE76}" destId="{1BD6377D-C05B-4635-B5B5-61ED0FDCCFF0}" srcOrd="0" destOrd="0" presId="urn:microsoft.com/office/officeart/2005/8/layout/vList2"/>
    <dgm:cxn modelId="{3F4A04C3-760E-4CCE-B440-EC0B074ACD1E}" type="presParOf" srcId="{8CE72439-E36B-4C02-A17B-5988BDD9BE76}" destId="{EDEFE481-3F6A-430E-9417-E82F449685A9}" srcOrd="1" destOrd="0" presId="urn:microsoft.com/office/officeart/2005/8/layout/vList2"/>
    <dgm:cxn modelId="{CF6E8BB7-E5FA-4C81-BEB1-F00FAD17A3EE}" type="presParOf" srcId="{8CE72439-E36B-4C02-A17B-5988BDD9BE76}" destId="{177FFDBD-49B6-4BF9-8866-51A8FD85E18B}" srcOrd="2" destOrd="0" presId="urn:microsoft.com/office/officeart/2005/8/layout/vList2"/>
    <dgm:cxn modelId="{ED346C7E-3A88-4689-B258-0E55EFFFAD0A}" type="presParOf" srcId="{8CE72439-E36B-4C02-A17B-5988BDD9BE76}" destId="{8E235127-BB49-4FD7-926D-2B664C275A6A}" srcOrd="3" destOrd="0" presId="urn:microsoft.com/office/officeart/2005/8/layout/vList2"/>
    <dgm:cxn modelId="{819CEF0D-6997-4AB5-9253-BDBF1D71EB3B}" type="presParOf" srcId="{8CE72439-E36B-4C02-A17B-5988BDD9BE76}" destId="{14416270-9EE9-4198-BB39-3589F787BAE1}" srcOrd="4" destOrd="0" presId="urn:microsoft.com/office/officeart/2005/8/layout/vList2"/>
    <dgm:cxn modelId="{68E911EB-4801-4899-8461-A274458A038F}" type="presParOf" srcId="{8CE72439-E36B-4C02-A17B-5988BDD9BE76}" destId="{77D7280B-5223-4B93-A17F-78F269D0ACF6}" srcOrd="5" destOrd="0" presId="urn:microsoft.com/office/officeart/2005/8/layout/vList2"/>
    <dgm:cxn modelId="{1A9461DB-0B7A-412E-A4EF-44DEA07AA195}" type="presParOf" srcId="{8CE72439-E36B-4C02-A17B-5988BDD9BE76}" destId="{7E1970C0-B230-4570-82C5-3BBA94BCBDC0}" srcOrd="6" destOrd="0" presId="urn:microsoft.com/office/officeart/2005/8/layout/vList2"/>
    <dgm:cxn modelId="{D21378B7-71D1-475B-A88B-AA8AD5447F67}" type="presParOf" srcId="{8CE72439-E36B-4C02-A17B-5988BDD9BE76}" destId="{191E5E0C-7BB0-4115-A73C-32E5345C3880}" srcOrd="7" destOrd="0" presId="urn:microsoft.com/office/officeart/2005/8/layout/vList2"/>
    <dgm:cxn modelId="{FCC948EB-6E96-4C4A-846B-8336B94ACD32}" type="presParOf" srcId="{8CE72439-E36B-4C02-A17B-5988BDD9BE76}" destId="{92C0AAB3-AC13-49E7-B032-96255E080CD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9A589A-46DE-0F49-B460-E7914F3E440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66039115-797B-304C-9FC0-EFABB1F21232}">
      <dgm:prSet/>
      <dgm:spPr/>
      <dgm:t>
        <a:bodyPr/>
        <a:lstStyle/>
        <a:p>
          <a:r>
            <a:rPr lang="en-US" dirty="0"/>
            <a:t>How NN works</a:t>
          </a:r>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endParaRPr lang="en-US"/>
        </a:p>
      </dgm:t>
    </dgm:pt>
    <dgm:pt modelId="{E39563C5-C199-4F5B-A899-8CC0710341A0}">
      <dgm:prSet/>
      <dgm:spPr/>
      <dgm:t>
        <a:bodyPr/>
        <a:lstStyle/>
        <a:p>
          <a:r>
            <a:rPr lang="en-US" dirty="0"/>
            <a:t>Forward Propagation</a:t>
          </a:r>
        </a:p>
      </dgm:t>
    </dgm:pt>
    <dgm:pt modelId="{6531EA77-44C5-4E3D-BA04-70C1E49BCD39}" type="parTrans" cxnId="{BBAD9FDB-1013-4B11-A9AE-2815527D1B78}">
      <dgm:prSet/>
      <dgm:spPr/>
      <dgm:t>
        <a:bodyPr/>
        <a:lstStyle/>
        <a:p>
          <a:endParaRPr lang="en-US"/>
        </a:p>
      </dgm:t>
    </dgm:pt>
    <dgm:pt modelId="{BC971DAC-9BE2-44B2-ABE4-8099C777E9C4}" type="sibTrans" cxnId="{BBAD9FDB-1013-4B11-A9AE-2815527D1B78}">
      <dgm:prSet/>
      <dgm:spPr/>
      <dgm:t>
        <a:bodyPr/>
        <a:lstStyle/>
        <a:p>
          <a:endParaRPr lang="en-US"/>
        </a:p>
      </dgm:t>
    </dgm:pt>
    <dgm:pt modelId="{3AA5586A-C40E-4DDA-98A5-6545F36F46AB}">
      <dgm:prSet/>
      <dgm:spPr/>
      <dgm:t>
        <a:bodyPr/>
        <a:lstStyle/>
        <a:p>
          <a:r>
            <a:rPr lang="en-US" dirty="0"/>
            <a:t>Cost Functions</a:t>
          </a:r>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endParaRPr lang="en-US"/>
        </a:p>
      </dgm:t>
    </dgm:pt>
    <dgm:pt modelId="{15B1A768-2666-4AB4-BDA7-F0E3C4160D59}">
      <dgm:prSet/>
      <dgm:spPr/>
      <dgm:t>
        <a:bodyPr/>
        <a:lstStyle/>
        <a:p>
          <a:r>
            <a:rPr lang="en-US" dirty="0"/>
            <a:t>Activation and Output Functions</a:t>
          </a:r>
        </a:p>
      </dgm:t>
    </dgm:pt>
    <dgm:pt modelId="{72FFCBD4-DD9D-4E06-81E4-54307F97A3F0}" type="sibTrans" cxnId="{08DEC938-538C-403B-80C3-828B96DAFF82}">
      <dgm:prSet/>
      <dgm:spPr/>
      <dgm:t>
        <a:bodyPr/>
        <a:lstStyle/>
        <a:p>
          <a:endParaRPr lang="en-US"/>
        </a:p>
      </dgm:t>
    </dgm:pt>
    <dgm:pt modelId="{D47033D3-4E41-485A-B515-A02A8C3B404A}" type="parTrans" cxnId="{08DEC938-538C-403B-80C3-828B96DAFF82}">
      <dgm:prSet/>
      <dgm:spPr/>
      <dgm:t>
        <a:bodyPr/>
        <a:lstStyle/>
        <a:p>
          <a:endParaRPr lang="en-US"/>
        </a:p>
      </dgm:t>
    </dgm:pt>
    <dgm:pt modelId="{D551C5B2-51BC-4A62-BBBA-69AE2B9E5336}">
      <dgm:prSet/>
      <dgm:spPr/>
      <dgm:t>
        <a:bodyPr/>
        <a:lstStyle/>
        <a:p>
          <a:r>
            <a:rPr lang="en-US" dirty="0"/>
            <a:t>Optimizers</a:t>
          </a:r>
        </a:p>
      </dgm:t>
    </dgm:pt>
    <dgm:pt modelId="{2C5352B5-94FC-44FF-B0E3-A9642ED655AC}" type="parTrans" cxnId="{1C4EE860-9E1D-4F39-899F-F580EE78DD7A}">
      <dgm:prSet/>
      <dgm:spPr/>
      <dgm:t>
        <a:bodyPr/>
        <a:lstStyle/>
        <a:p>
          <a:endParaRPr lang="en-US"/>
        </a:p>
      </dgm:t>
    </dgm:pt>
    <dgm:pt modelId="{C9414DF1-A31C-4648-B5DA-9E63C0704411}" type="sibTrans" cxnId="{1C4EE860-9E1D-4F39-899F-F580EE78DD7A}">
      <dgm:prSet/>
      <dgm:spPr/>
      <dgm:t>
        <a:bodyPr/>
        <a:lstStyle/>
        <a:p>
          <a:endParaRPr lang="en-US"/>
        </a:p>
      </dgm:t>
    </dgm:pt>
    <dgm:pt modelId="{D025B4BF-2C68-43F4-81A9-3A1A36CECD73}">
      <dgm:prSet/>
      <dgm:spPr/>
      <dgm:t>
        <a:bodyPr/>
        <a:lstStyle/>
        <a:p>
          <a:r>
            <a:rPr lang="en-US" dirty="0"/>
            <a:t>Backpropagation</a:t>
          </a:r>
        </a:p>
      </dgm:t>
    </dgm:pt>
    <dgm:pt modelId="{404A98F5-5E0D-452C-83AF-CD119E59B021}" type="parTrans" cxnId="{B13FFC51-AF75-45AD-9A87-5BD5F701B231}">
      <dgm:prSet/>
      <dgm:spPr/>
      <dgm:t>
        <a:bodyPr/>
        <a:lstStyle/>
        <a:p>
          <a:endParaRPr lang="en-US"/>
        </a:p>
      </dgm:t>
    </dgm:pt>
    <dgm:pt modelId="{8C05CADF-B589-432C-B4D4-947A5CDB687C}" type="sibTrans" cxnId="{B13FFC51-AF75-45AD-9A87-5BD5F701B231}">
      <dgm:prSet/>
      <dgm:spPr/>
      <dgm:t>
        <a:bodyPr/>
        <a:lstStyle/>
        <a:p>
          <a:endParaRPr lang="en-US"/>
        </a:p>
      </dgm:t>
    </dgm:pt>
    <dgm:pt modelId="{8CE72439-E36B-4C02-A17B-5988BDD9BE76}" type="pres">
      <dgm:prSet presAssocID="{489A589A-46DE-0F49-B460-E7914F3E440D}" presName="linear" presStyleCnt="0">
        <dgm:presLayoutVars>
          <dgm:animLvl val="lvl"/>
          <dgm:resizeHandles val="exact"/>
        </dgm:presLayoutVars>
      </dgm:prSet>
      <dgm:spPr/>
    </dgm:pt>
    <dgm:pt modelId="{CDEE4E0E-21E1-411B-8CB1-E7E60F997C3F}" type="pres">
      <dgm:prSet presAssocID="{66039115-797B-304C-9FC0-EFABB1F21232}" presName="parentText" presStyleLbl="node1" presStyleIdx="0" presStyleCnt="6">
        <dgm:presLayoutVars>
          <dgm:chMax val="0"/>
          <dgm:bulletEnabled val="1"/>
        </dgm:presLayoutVars>
      </dgm:prSet>
      <dgm:spPr/>
    </dgm:pt>
    <dgm:pt modelId="{984D68A1-C350-4925-8A85-E7F13C640FC3}" type="pres">
      <dgm:prSet presAssocID="{D044F6BA-1D90-EC47-8A78-B9796198ECF5}" presName="spacer" presStyleCnt="0"/>
      <dgm:spPr/>
    </dgm:pt>
    <dgm:pt modelId="{ECD02603-9579-4CDE-BE9A-1D67918C6530}" type="pres">
      <dgm:prSet presAssocID="{E39563C5-C199-4F5B-A899-8CC0710341A0}" presName="parentText" presStyleLbl="node1" presStyleIdx="1" presStyleCnt="6" custLinFactNeighborX="-6460" custLinFactNeighborY="-23645">
        <dgm:presLayoutVars>
          <dgm:chMax val="0"/>
          <dgm:bulletEnabled val="1"/>
        </dgm:presLayoutVars>
      </dgm:prSet>
      <dgm:spPr/>
    </dgm:pt>
    <dgm:pt modelId="{9BE27EB9-1486-477F-859B-FA6A3BBD1764}" type="pres">
      <dgm:prSet presAssocID="{BC971DAC-9BE2-44B2-ABE4-8099C777E9C4}" presName="spacer" presStyleCnt="0"/>
      <dgm:spPr/>
    </dgm:pt>
    <dgm:pt modelId="{D059C9CB-F594-417D-9090-E72473609799}" type="pres">
      <dgm:prSet presAssocID="{15B1A768-2666-4AB4-BDA7-F0E3C4160D59}" presName="parentText" presStyleLbl="node1" presStyleIdx="2" presStyleCnt="6">
        <dgm:presLayoutVars>
          <dgm:chMax val="0"/>
          <dgm:bulletEnabled val="1"/>
        </dgm:presLayoutVars>
      </dgm:prSet>
      <dgm:spPr/>
    </dgm:pt>
    <dgm:pt modelId="{0C54EAB5-C384-48AE-A2DF-10CFDCBFF781}" type="pres">
      <dgm:prSet presAssocID="{72FFCBD4-DD9D-4E06-81E4-54307F97A3F0}" presName="spacer" presStyleCnt="0"/>
      <dgm:spPr/>
    </dgm:pt>
    <dgm:pt modelId="{801EC52A-1FF6-43C4-8C3D-0B2625C6CBE7}" type="pres">
      <dgm:prSet presAssocID="{3AA5586A-C40E-4DDA-98A5-6545F36F46AB}" presName="parentText" presStyleLbl="node1" presStyleIdx="3" presStyleCnt="6">
        <dgm:presLayoutVars>
          <dgm:chMax val="0"/>
          <dgm:bulletEnabled val="1"/>
        </dgm:presLayoutVars>
      </dgm:prSet>
      <dgm:spPr/>
    </dgm:pt>
    <dgm:pt modelId="{375E6917-929D-43D3-9A77-9BFD4C7793A3}" type="pres">
      <dgm:prSet presAssocID="{19FB306E-81B4-4F3F-99EE-765120CBB6B3}" presName="spacer" presStyleCnt="0"/>
      <dgm:spPr/>
    </dgm:pt>
    <dgm:pt modelId="{7C993DE0-DA13-4610-A458-FE1404F444B4}" type="pres">
      <dgm:prSet presAssocID="{D025B4BF-2C68-43F4-81A9-3A1A36CECD73}" presName="parentText" presStyleLbl="node1" presStyleIdx="4" presStyleCnt="6">
        <dgm:presLayoutVars>
          <dgm:chMax val="0"/>
          <dgm:bulletEnabled val="1"/>
        </dgm:presLayoutVars>
      </dgm:prSet>
      <dgm:spPr/>
    </dgm:pt>
    <dgm:pt modelId="{F8A4EE77-0651-40CC-A211-BA0807CE0C76}" type="pres">
      <dgm:prSet presAssocID="{8C05CADF-B589-432C-B4D4-947A5CDB687C}" presName="spacer" presStyleCnt="0"/>
      <dgm:spPr/>
    </dgm:pt>
    <dgm:pt modelId="{5C940FB2-D194-4622-A197-7947DE796861}" type="pres">
      <dgm:prSet presAssocID="{D551C5B2-51BC-4A62-BBBA-69AE2B9E5336}" presName="parentText" presStyleLbl="node1" presStyleIdx="5" presStyleCnt="6">
        <dgm:presLayoutVars>
          <dgm:chMax val="0"/>
          <dgm:bulletEnabled val="1"/>
        </dgm:presLayoutVars>
      </dgm:prSet>
      <dgm:spPr/>
    </dgm:pt>
  </dgm:ptLst>
  <dgm:cxnLst>
    <dgm:cxn modelId="{8E830A15-ABAB-47F8-810B-55DB242D0878}" type="presOf" srcId="{15B1A768-2666-4AB4-BDA7-F0E3C4160D59}" destId="{D059C9CB-F594-417D-9090-E72473609799}" srcOrd="0" destOrd="0" presId="urn:microsoft.com/office/officeart/2005/8/layout/vList2"/>
    <dgm:cxn modelId="{08DEC938-538C-403B-80C3-828B96DAFF82}" srcId="{489A589A-46DE-0F49-B460-E7914F3E440D}" destId="{15B1A768-2666-4AB4-BDA7-F0E3C4160D59}" srcOrd="2" destOrd="0" parTransId="{D47033D3-4E41-485A-B515-A02A8C3B404A}" sibTransId="{72FFCBD4-DD9D-4E06-81E4-54307F97A3F0}"/>
    <dgm:cxn modelId="{1C4EE860-9E1D-4F39-899F-F580EE78DD7A}" srcId="{489A589A-46DE-0F49-B460-E7914F3E440D}" destId="{D551C5B2-51BC-4A62-BBBA-69AE2B9E5336}" srcOrd="5" destOrd="0" parTransId="{2C5352B5-94FC-44FF-B0E3-A9642ED655AC}" sibTransId="{C9414DF1-A31C-4648-B5DA-9E63C0704411}"/>
    <dgm:cxn modelId="{B13FFC51-AF75-45AD-9A87-5BD5F701B231}" srcId="{489A589A-46DE-0F49-B460-E7914F3E440D}" destId="{D025B4BF-2C68-43F4-81A9-3A1A36CECD73}" srcOrd="4" destOrd="0" parTransId="{404A98F5-5E0D-452C-83AF-CD119E59B021}" sibTransId="{8C05CADF-B589-432C-B4D4-947A5CDB687C}"/>
    <dgm:cxn modelId="{31C3237C-2299-B649-8C93-587C97AC9999}" srcId="{489A589A-46DE-0F49-B460-E7914F3E440D}" destId="{66039115-797B-304C-9FC0-EFABB1F21232}" srcOrd="0" destOrd="0" parTransId="{C8EABE8F-1E84-494E-AD8A-32BA419A36E9}" sibTransId="{D044F6BA-1D90-EC47-8A78-B9796198ECF5}"/>
    <dgm:cxn modelId="{5E07FCA0-3CBC-4587-A1C3-1C618953579C}" type="presOf" srcId="{D025B4BF-2C68-43F4-81A9-3A1A36CECD73}" destId="{7C993DE0-DA13-4610-A458-FE1404F444B4}" srcOrd="0" destOrd="0" presId="urn:microsoft.com/office/officeart/2005/8/layout/vList2"/>
    <dgm:cxn modelId="{2E23D5B4-58F7-4359-8F8F-771DE9916428}" type="presOf" srcId="{D551C5B2-51BC-4A62-BBBA-69AE2B9E5336}" destId="{5C940FB2-D194-4622-A197-7947DE796861}" srcOrd="0" destOrd="0" presId="urn:microsoft.com/office/officeart/2005/8/layout/vList2"/>
    <dgm:cxn modelId="{478B1DB5-8C3E-47F6-B985-7DFFD51A61BA}" type="presOf" srcId="{3AA5586A-C40E-4DDA-98A5-6545F36F46AB}" destId="{801EC52A-1FF6-43C4-8C3D-0B2625C6CBE7}" srcOrd="0" destOrd="0" presId="urn:microsoft.com/office/officeart/2005/8/layout/vList2"/>
    <dgm:cxn modelId="{76347ECF-22D4-430E-93C0-369CEAE85AC1}" type="presOf" srcId="{66039115-797B-304C-9FC0-EFABB1F21232}" destId="{CDEE4E0E-21E1-411B-8CB1-E7E60F997C3F}" srcOrd="0" destOrd="0" presId="urn:microsoft.com/office/officeart/2005/8/layout/vList2"/>
    <dgm:cxn modelId="{A1EBA8D9-0CBF-442E-92BA-7802B277D508}" type="presOf" srcId="{E39563C5-C199-4F5B-A899-8CC0710341A0}" destId="{ECD02603-9579-4CDE-BE9A-1D67918C6530}" srcOrd="0" destOrd="0" presId="urn:microsoft.com/office/officeart/2005/8/layout/vList2"/>
    <dgm:cxn modelId="{BBAD9FDB-1013-4B11-A9AE-2815527D1B78}" srcId="{489A589A-46DE-0F49-B460-E7914F3E440D}" destId="{E39563C5-C199-4F5B-A899-8CC0710341A0}" srcOrd="1" destOrd="0" parTransId="{6531EA77-44C5-4E3D-BA04-70C1E49BCD39}" sibTransId="{BC971DAC-9BE2-44B2-ABE4-8099C777E9C4}"/>
    <dgm:cxn modelId="{8A57C6DF-ABC5-403A-9850-56F6B0620AE7}" type="presOf" srcId="{489A589A-46DE-0F49-B460-E7914F3E440D}" destId="{8CE72439-E36B-4C02-A17B-5988BDD9BE76}" srcOrd="0" destOrd="0" presId="urn:microsoft.com/office/officeart/2005/8/layout/vList2"/>
    <dgm:cxn modelId="{119FEAF1-383D-4740-9124-CC9EEA7E35F9}" srcId="{489A589A-46DE-0F49-B460-E7914F3E440D}" destId="{3AA5586A-C40E-4DDA-98A5-6545F36F46AB}" srcOrd="3" destOrd="0" parTransId="{ABF44FB7-9255-4D99-BC69-3BE74FDF8E87}" sibTransId="{19FB306E-81B4-4F3F-99EE-765120CBB6B3}"/>
    <dgm:cxn modelId="{8469FD97-2F95-43F4-86E0-399BEF814430}" type="presParOf" srcId="{8CE72439-E36B-4C02-A17B-5988BDD9BE76}" destId="{CDEE4E0E-21E1-411B-8CB1-E7E60F997C3F}" srcOrd="0" destOrd="0" presId="urn:microsoft.com/office/officeart/2005/8/layout/vList2"/>
    <dgm:cxn modelId="{21403AF7-CC0B-4243-B0ED-3FD9BAFC2668}" type="presParOf" srcId="{8CE72439-E36B-4C02-A17B-5988BDD9BE76}" destId="{984D68A1-C350-4925-8A85-E7F13C640FC3}" srcOrd="1" destOrd="0" presId="urn:microsoft.com/office/officeart/2005/8/layout/vList2"/>
    <dgm:cxn modelId="{EF4DCCB6-823A-49DC-BB0C-A3EE5FE37BFE}" type="presParOf" srcId="{8CE72439-E36B-4C02-A17B-5988BDD9BE76}" destId="{ECD02603-9579-4CDE-BE9A-1D67918C6530}" srcOrd="2" destOrd="0" presId="urn:microsoft.com/office/officeart/2005/8/layout/vList2"/>
    <dgm:cxn modelId="{F8335DBC-7D6D-42CD-8522-7568F785E1C9}" type="presParOf" srcId="{8CE72439-E36B-4C02-A17B-5988BDD9BE76}" destId="{9BE27EB9-1486-477F-859B-FA6A3BBD1764}" srcOrd="3" destOrd="0" presId="urn:microsoft.com/office/officeart/2005/8/layout/vList2"/>
    <dgm:cxn modelId="{4E782880-5D3E-4CA8-B126-2648AAD334E7}" type="presParOf" srcId="{8CE72439-E36B-4C02-A17B-5988BDD9BE76}" destId="{D059C9CB-F594-417D-9090-E72473609799}" srcOrd="4" destOrd="0" presId="urn:microsoft.com/office/officeart/2005/8/layout/vList2"/>
    <dgm:cxn modelId="{6D115FC5-9044-463C-88A0-89F7037E7854}" type="presParOf" srcId="{8CE72439-E36B-4C02-A17B-5988BDD9BE76}" destId="{0C54EAB5-C384-48AE-A2DF-10CFDCBFF781}" srcOrd="5" destOrd="0" presId="urn:microsoft.com/office/officeart/2005/8/layout/vList2"/>
    <dgm:cxn modelId="{24B530F0-4079-4EE5-922D-FFF3419500A8}" type="presParOf" srcId="{8CE72439-E36B-4C02-A17B-5988BDD9BE76}" destId="{801EC52A-1FF6-43C4-8C3D-0B2625C6CBE7}" srcOrd="6" destOrd="0" presId="urn:microsoft.com/office/officeart/2005/8/layout/vList2"/>
    <dgm:cxn modelId="{E23CC870-7877-4DB1-A1C0-19E868DBD975}" type="presParOf" srcId="{8CE72439-E36B-4C02-A17B-5988BDD9BE76}" destId="{375E6917-929D-43D3-9A77-9BFD4C7793A3}" srcOrd="7" destOrd="0" presId="urn:microsoft.com/office/officeart/2005/8/layout/vList2"/>
    <dgm:cxn modelId="{AAB0A92A-04D7-41A1-A78C-AC6D7AF82772}" type="presParOf" srcId="{8CE72439-E36B-4C02-A17B-5988BDD9BE76}" destId="{7C993DE0-DA13-4610-A458-FE1404F444B4}" srcOrd="8" destOrd="0" presId="urn:microsoft.com/office/officeart/2005/8/layout/vList2"/>
    <dgm:cxn modelId="{73F55BF1-9B31-4BC3-87AB-6FD0A64D09F3}" type="presParOf" srcId="{8CE72439-E36B-4C02-A17B-5988BDD9BE76}" destId="{F8A4EE77-0651-40CC-A211-BA0807CE0C76}" srcOrd="9" destOrd="0" presId="urn:microsoft.com/office/officeart/2005/8/layout/vList2"/>
    <dgm:cxn modelId="{CFAACE5F-F56C-43B1-9A08-AE8B258C9F63}" type="presParOf" srcId="{8CE72439-E36B-4C02-A17B-5988BDD9BE76}" destId="{5C940FB2-D194-4622-A197-7947DE79686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6377D-C05B-4635-B5B5-61ED0FDCCFF0}">
      <dsp:nvSpPr>
        <dsp:cNvPr id="0" name=""/>
        <dsp:cNvSpPr/>
      </dsp:nvSpPr>
      <dsp:spPr>
        <a:xfrm>
          <a:off x="0" y="47999"/>
          <a:ext cx="8395552" cy="78624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Introduction to Convolutional Neural Networks</a:t>
          </a:r>
          <a:endParaRPr lang="en-US" sz="2400" kern="1200" dirty="0"/>
        </a:p>
      </dsp:txBody>
      <dsp:txXfrm>
        <a:off x="38381" y="86380"/>
        <a:ext cx="8318790" cy="709478"/>
      </dsp:txXfrm>
    </dsp:sp>
    <dsp:sp modelId="{177FFDBD-49B6-4BF9-8866-51A8FD85E18B}">
      <dsp:nvSpPr>
        <dsp:cNvPr id="0" name=""/>
        <dsp:cNvSpPr/>
      </dsp:nvSpPr>
      <dsp:spPr>
        <a:xfrm>
          <a:off x="0" y="955199"/>
          <a:ext cx="8395552" cy="786240"/>
        </a:xfrm>
        <a:prstGeom prst="roundRect">
          <a:avLst/>
        </a:prstGeom>
        <a:solidFill>
          <a:schemeClr val="accent2">
            <a:hueOff val="1260002"/>
            <a:satOff val="5365"/>
            <a:lumOff val="-107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Core components of CNNs and how they process images</a:t>
          </a:r>
        </a:p>
      </dsp:txBody>
      <dsp:txXfrm>
        <a:off x="38381" y="993580"/>
        <a:ext cx="8318790" cy="709478"/>
      </dsp:txXfrm>
    </dsp:sp>
    <dsp:sp modelId="{14416270-9EE9-4198-BB39-3589F787BAE1}">
      <dsp:nvSpPr>
        <dsp:cNvPr id="0" name=""/>
        <dsp:cNvSpPr/>
      </dsp:nvSpPr>
      <dsp:spPr>
        <a:xfrm>
          <a:off x="0" y="1862399"/>
          <a:ext cx="8395552" cy="786240"/>
        </a:xfrm>
        <a:prstGeom prst="roundRect">
          <a:avLst/>
        </a:prstGeom>
        <a:solidFill>
          <a:schemeClr val="accent2">
            <a:hueOff val="2520005"/>
            <a:satOff val="10730"/>
            <a:lumOff val="-215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CNN training and leveraging libraries</a:t>
          </a:r>
          <a:endParaRPr lang="en-US" sz="2400" kern="1200" dirty="0"/>
        </a:p>
      </dsp:txBody>
      <dsp:txXfrm>
        <a:off x="38381" y="1900780"/>
        <a:ext cx="8318790" cy="709478"/>
      </dsp:txXfrm>
    </dsp:sp>
    <dsp:sp modelId="{7E1970C0-B230-4570-82C5-3BBA94BCBDC0}">
      <dsp:nvSpPr>
        <dsp:cNvPr id="0" name=""/>
        <dsp:cNvSpPr/>
      </dsp:nvSpPr>
      <dsp:spPr>
        <a:xfrm>
          <a:off x="0" y="2769599"/>
          <a:ext cx="8395552" cy="786240"/>
        </a:xfrm>
        <a:prstGeom prst="roundRect">
          <a:avLst/>
        </a:prstGeom>
        <a:solidFill>
          <a:schemeClr val="accent2">
            <a:hueOff val="3780007"/>
            <a:satOff val="16094"/>
            <a:lumOff val="-323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Applications, challenges, and future research</a:t>
          </a:r>
        </a:p>
      </dsp:txBody>
      <dsp:txXfrm>
        <a:off x="38381" y="2807980"/>
        <a:ext cx="8318790" cy="709478"/>
      </dsp:txXfrm>
    </dsp:sp>
    <dsp:sp modelId="{92C0AAB3-AC13-49E7-B032-96255E080CDD}">
      <dsp:nvSpPr>
        <dsp:cNvPr id="0" name=""/>
        <dsp:cNvSpPr/>
      </dsp:nvSpPr>
      <dsp:spPr>
        <a:xfrm>
          <a:off x="0" y="3676799"/>
          <a:ext cx="8395552" cy="786240"/>
        </a:xfrm>
        <a:prstGeom prst="roundRect">
          <a:avLst/>
        </a:prstGeom>
        <a:solidFill>
          <a:schemeClr val="accent2">
            <a:hueOff val="5040009"/>
            <a:satOff val="21459"/>
            <a:lumOff val="-431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Computer Vision datasets</a:t>
          </a:r>
        </a:p>
      </dsp:txBody>
      <dsp:txXfrm>
        <a:off x="38381" y="3715180"/>
        <a:ext cx="8318790" cy="709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E4E0E-21E1-411B-8CB1-E7E60F997C3F}">
      <dsp:nvSpPr>
        <dsp:cNvPr id="0" name=""/>
        <dsp:cNvSpPr/>
      </dsp:nvSpPr>
      <dsp:spPr>
        <a:xfrm>
          <a:off x="0" y="28260"/>
          <a:ext cx="6143423" cy="57563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How NN works</a:t>
          </a:r>
        </a:p>
      </dsp:txBody>
      <dsp:txXfrm>
        <a:off x="28100" y="56360"/>
        <a:ext cx="6087223" cy="519439"/>
      </dsp:txXfrm>
    </dsp:sp>
    <dsp:sp modelId="{ECD02603-9579-4CDE-BE9A-1D67918C6530}">
      <dsp:nvSpPr>
        <dsp:cNvPr id="0" name=""/>
        <dsp:cNvSpPr/>
      </dsp:nvSpPr>
      <dsp:spPr>
        <a:xfrm>
          <a:off x="0" y="656677"/>
          <a:ext cx="6143423" cy="575639"/>
        </a:xfrm>
        <a:prstGeom prst="roundRect">
          <a:avLst/>
        </a:prstGeom>
        <a:gradFill rotWithShape="0">
          <a:gsLst>
            <a:gs pos="0">
              <a:schemeClr val="accent5">
                <a:hueOff val="618399"/>
                <a:satOff val="8452"/>
                <a:lumOff val="1412"/>
                <a:alphaOff val="0"/>
                <a:satMod val="103000"/>
                <a:lumMod val="102000"/>
                <a:tint val="94000"/>
              </a:schemeClr>
            </a:gs>
            <a:gs pos="50000">
              <a:schemeClr val="accent5">
                <a:hueOff val="618399"/>
                <a:satOff val="8452"/>
                <a:lumOff val="1412"/>
                <a:alphaOff val="0"/>
                <a:satMod val="110000"/>
                <a:lumMod val="100000"/>
                <a:shade val="100000"/>
              </a:schemeClr>
            </a:gs>
            <a:gs pos="100000">
              <a:schemeClr val="accent5">
                <a:hueOff val="618399"/>
                <a:satOff val="8452"/>
                <a:lumOff val="1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Forward Propagation</a:t>
          </a:r>
        </a:p>
      </dsp:txBody>
      <dsp:txXfrm>
        <a:off x="28100" y="684777"/>
        <a:ext cx="6087223" cy="519439"/>
      </dsp:txXfrm>
    </dsp:sp>
    <dsp:sp modelId="{D059C9CB-F594-417D-9090-E72473609799}">
      <dsp:nvSpPr>
        <dsp:cNvPr id="0" name=""/>
        <dsp:cNvSpPr/>
      </dsp:nvSpPr>
      <dsp:spPr>
        <a:xfrm>
          <a:off x="0" y="1317780"/>
          <a:ext cx="6143423" cy="575639"/>
        </a:xfrm>
        <a:prstGeom prst="roundRect">
          <a:avLst/>
        </a:prstGeom>
        <a:gradFill rotWithShape="0">
          <a:gsLst>
            <a:gs pos="0">
              <a:schemeClr val="accent5">
                <a:hueOff val="1236798"/>
                <a:satOff val="16903"/>
                <a:lumOff val="2824"/>
                <a:alphaOff val="0"/>
                <a:satMod val="103000"/>
                <a:lumMod val="102000"/>
                <a:tint val="94000"/>
              </a:schemeClr>
            </a:gs>
            <a:gs pos="50000">
              <a:schemeClr val="accent5">
                <a:hueOff val="1236798"/>
                <a:satOff val="16903"/>
                <a:lumOff val="2824"/>
                <a:alphaOff val="0"/>
                <a:satMod val="110000"/>
                <a:lumMod val="100000"/>
                <a:shade val="100000"/>
              </a:schemeClr>
            </a:gs>
            <a:gs pos="100000">
              <a:schemeClr val="accent5">
                <a:hueOff val="1236798"/>
                <a:satOff val="16903"/>
                <a:lumOff val="2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Activation and Output Functions</a:t>
          </a:r>
        </a:p>
      </dsp:txBody>
      <dsp:txXfrm>
        <a:off x="28100" y="1345880"/>
        <a:ext cx="6087223" cy="519439"/>
      </dsp:txXfrm>
    </dsp:sp>
    <dsp:sp modelId="{801EC52A-1FF6-43C4-8C3D-0B2625C6CBE7}">
      <dsp:nvSpPr>
        <dsp:cNvPr id="0" name=""/>
        <dsp:cNvSpPr/>
      </dsp:nvSpPr>
      <dsp:spPr>
        <a:xfrm>
          <a:off x="0" y="1962540"/>
          <a:ext cx="6143423" cy="575639"/>
        </a:xfrm>
        <a:prstGeom prst="roundRect">
          <a:avLst/>
        </a:prstGeom>
        <a:gradFill rotWithShape="0">
          <a:gsLst>
            <a:gs pos="0">
              <a:schemeClr val="accent5">
                <a:hueOff val="1855196"/>
                <a:satOff val="25355"/>
                <a:lumOff val="4236"/>
                <a:alphaOff val="0"/>
                <a:satMod val="103000"/>
                <a:lumMod val="102000"/>
                <a:tint val="94000"/>
              </a:schemeClr>
            </a:gs>
            <a:gs pos="50000">
              <a:schemeClr val="accent5">
                <a:hueOff val="1855196"/>
                <a:satOff val="25355"/>
                <a:lumOff val="4236"/>
                <a:alphaOff val="0"/>
                <a:satMod val="110000"/>
                <a:lumMod val="100000"/>
                <a:shade val="100000"/>
              </a:schemeClr>
            </a:gs>
            <a:gs pos="100000">
              <a:schemeClr val="accent5">
                <a:hueOff val="1855196"/>
                <a:satOff val="25355"/>
                <a:lumOff val="423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Cost Functions</a:t>
          </a:r>
        </a:p>
      </dsp:txBody>
      <dsp:txXfrm>
        <a:off x="28100" y="1990640"/>
        <a:ext cx="6087223" cy="519439"/>
      </dsp:txXfrm>
    </dsp:sp>
    <dsp:sp modelId="{7C993DE0-DA13-4610-A458-FE1404F444B4}">
      <dsp:nvSpPr>
        <dsp:cNvPr id="0" name=""/>
        <dsp:cNvSpPr/>
      </dsp:nvSpPr>
      <dsp:spPr>
        <a:xfrm>
          <a:off x="0" y="2607300"/>
          <a:ext cx="6143423" cy="575639"/>
        </a:xfrm>
        <a:prstGeom prst="roundRect">
          <a:avLst/>
        </a:prstGeom>
        <a:gradFill rotWithShape="0">
          <a:gsLst>
            <a:gs pos="0">
              <a:schemeClr val="accent5">
                <a:hueOff val="2473595"/>
                <a:satOff val="33806"/>
                <a:lumOff val="5648"/>
                <a:alphaOff val="0"/>
                <a:satMod val="103000"/>
                <a:lumMod val="102000"/>
                <a:tint val="94000"/>
              </a:schemeClr>
            </a:gs>
            <a:gs pos="50000">
              <a:schemeClr val="accent5">
                <a:hueOff val="2473595"/>
                <a:satOff val="33806"/>
                <a:lumOff val="5648"/>
                <a:alphaOff val="0"/>
                <a:satMod val="110000"/>
                <a:lumMod val="100000"/>
                <a:shade val="100000"/>
              </a:schemeClr>
            </a:gs>
            <a:gs pos="100000">
              <a:schemeClr val="accent5">
                <a:hueOff val="2473595"/>
                <a:satOff val="33806"/>
                <a:lumOff val="564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Backpropagation</a:t>
          </a:r>
        </a:p>
      </dsp:txBody>
      <dsp:txXfrm>
        <a:off x="28100" y="2635400"/>
        <a:ext cx="6087223" cy="519439"/>
      </dsp:txXfrm>
    </dsp:sp>
    <dsp:sp modelId="{5C940FB2-D194-4622-A197-7947DE796861}">
      <dsp:nvSpPr>
        <dsp:cNvPr id="0" name=""/>
        <dsp:cNvSpPr/>
      </dsp:nvSpPr>
      <dsp:spPr>
        <a:xfrm>
          <a:off x="0" y="3252060"/>
          <a:ext cx="6143423" cy="575639"/>
        </a:xfrm>
        <a:prstGeom prst="roundRect">
          <a:avLst/>
        </a:prstGeom>
        <a:gradFill rotWithShape="0">
          <a:gsLst>
            <a:gs pos="0">
              <a:schemeClr val="accent5">
                <a:hueOff val="3091994"/>
                <a:satOff val="42258"/>
                <a:lumOff val="7060"/>
                <a:alphaOff val="0"/>
                <a:satMod val="103000"/>
                <a:lumMod val="102000"/>
                <a:tint val="94000"/>
              </a:schemeClr>
            </a:gs>
            <a:gs pos="50000">
              <a:schemeClr val="accent5">
                <a:hueOff val="3091994"/>
                <a:satOff val="42258"/>
                <a:lumOff val="7060"/>
                <a:alphaOff val="0"/>
                <a:satMod val="110000"/>
                <a:lumMod val="100000"/>
                <a:shade val="100000"/>
              </a:schemeClr>
            </a:gs>
            <a:gs pos="100000">
              <a:schemeClr val="accent5">
                <a:hueOff val="3091994"/>
                <a:satOff val="42258"/>
                <a:lumOff val="706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Optimizers</a:t>
          </a:r>
        </a:p>
      </dsp:txBody>
      <dsp:txXfrm>
        <a:off x="28100" y="3280160"/>
        <a:ext cx="6087223" cy="5194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3E7F9-154A-48C3-A248-1DFD19FF828D}"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A10E0-070D-45D4-97BB-7EC7ECA0B4ED}" type="slidenum">
              <a:rPr lang="en-US" smtClean="0"/>
              <a:t>‹#›</a:t>
            </a:fld>
            <a:endParaRPr lang="en-US"/>
          </a:p>
        </p:txBody>
      </p:sp>
    </p:spTree>
    <p:extLst>
      <p:ext uri="{BB962C8B-B14F-4D97-AF65-F5344CB8AC3E}">
        <p14:creationId xmlns:p14="http://schemas.microsoft.com/office/powerpoint/2010/main" val="163856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64550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CNNs learn patterns</a:t>
            </a:r>
          </a:p>
          <a:p>
            <a:r>
              <a:rPr lang="en-US" dirty="0"/>
              <a:t>It is important to note that a CNN doesn’t go from the image input to the features vector directly in one layer. This usually happens in tens or hundreds of layers, as you will see later in this chapter. The feature-learning process happens step by step after</a:t>
            </a:r>
          </a:p>
          <a:p>
            <a:r>
              <a:rPr lang="en-US" dirty="0"/>
              <a:t>each hidden layer. So the first layer usually learns very basic features like lines and edges, and the second assembles those lines into recognizable shapes, corners, and circles. Then, in the deeper layers, the network learns more complex shapes</a:t>
            </a:r>
          </a:p>
          <a:p>
            <a:r>
              <a:rPr lang="en-US" dirty="0"/>
              <a:t>such as human hands, eyes, ears, and so on. For example, here is a simplified version of how CNNs learn faces.</a:t>
            </a:r>
          </a:p>
          <a:p>
            <a:endParaRPr lang="en-US" dirty="0"/>
          </a:p>
          <a:p>
            <a:r>
              <a:rPr lang="en-US" dirty="0"/>
              <a:t>A simplified version of how CNNs learn faces</a:t>
            </a:r>
          </a:p>
          <a:p>
            <a:r>
              <a:rPr lang="en-US" dirty="0"/>
              <a:t>You can see that the early layers detect patterns in the image to learn low-level features like edges, and the later layers detect patterns within patterns to learn more complex features like parts of the face, then patterns within patterns within patterns,</a:t>
            </a:r>
          </a:p>
          <a:p>
            <a:r>
              <a:rPr lang="en-US" dirty="0"/>
              <a:t>and so on:</a:t>
            </a:r>
          </a:p>
          <a:p>
            <a:endParaRPr lang="en-US" dirty="0"/>
          </a:p>
          <a:p>
            <a:r>
              <a:rPr lang="en-US" dirty="0"/>
              <a:t>Input image</a:t>
            </a:r>
          </a:p>
          <a:p>
            <a:r>
              <a:rPr lang="en-US" dirty="0"/>
              <a:t>+ Layer 1 ⇒ patterns</a:t>
            </a:r>
          </a:p>
          <a:p>
            <a:r>
              <a:rPr lang="en-US" dirty="0"/>
              <a:t>+ Layer 2 ⇒ patterns within patterns</a:t>
            </a:r>
          </a:p>
          <a:p>
            <a:r>
              <a:rPr lang="en-US" dirty="0"/>
              <a:t>+ Layer 3 ⇒ patterns within patterns within patterns</a:t>
            </a:r>
          </a:p>
          <a:p>
            <a:r>
              <a:rPr lang="en-US" dirty="0"/>
              <a:t>... and so on</a:t>
            </a:r>
          </a:p>
          <a:p>
            <a:endParaRPr lang="en-US" dirty="0"/>
          </a:p>
          <a:p>
            <a:r>
              <a:rPr lang="en-US" dirty="0"/>
              <a:t>This concept will come in handy when we discuss more advanced CNN architectures in later chapters. For now, know that in neural networks, we stack hidden layers to learn patterns from each other until we have an array of meaningful features to identify</a:t>
            </a:r>
          </a:p>
          <a:p>
            <a:r>
              <a:rPr lang="en-US" dirty="0"/>
              <a:t>the image.</a:t>
            </a:r>
          </a:p>
        </p:txBody>
      </p:sp>
      <p:sp>
        <p:nvSpPr>
          <p:cNvPr id="4" name="Slide Number Placeholder 3"/>
          <p:cNvSpPr>
            <a:spLocks noGrp="1"/>
          </p:cNvSpPr>
          <p:nvPr>
            <p:ph type="sldNum" sz="quarter" idx="5"/>
          </p:nvPr>
        </p:nvSpPr>
        <p:spPr/>
        <p:txBody>
          <a:bodyPr/>
          <a:lstStyle/>
          <a:p>
            <a:fld id="{794A10E0-070D-45D4-97BB-7EC7ECA0B4ED}" type="slidenum">
              <a:rPr lang="en-US" smtClean="0"/>
              <a:t>10</a:t>
            </a:fld>
            <a:endParaRPr lang="en-US"/>
          </a:p>
        </p:txBody>
      </p:sp>
    </p:spTree>
    <p:extLst>
      <p:ext uri="{BB962C8B-B14F-4D97-AF65-F5344CB8AC3E}">
        <p14:creationId xmlns:p14="http://schemas.microsoft.com/office/powerpoint/2010/main" val="369070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ADE43-5EAB-FE55-31A8-3D563645BB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96CD3-081B-26AE-EDDF-90A29233A3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6DDC1-D9A6-E569-D9CA-34C062A32AF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CNNs consist of three core components: Convolutional layers, Pooling layers, and Fully Connected layers. This structure enables efficient feature extraction and classification by sequentially filtering, reducing, and interpreting image data, significantly improving performance and accuracy in image-related tasks.</a:t>
            </a:r>
          </a:p>
          <a:p>
            <a:endParaRPr lang="en-US" dirty="0"/>
          </a:p>
        </p:txBody>
      </p:sp>
      <p:sp>
        <p:nvSpPr>
          <p:cNvPr id="4" name="Slide Number Placeholder 3">
            <a:extLst>
              <a:ext uri="{FF2B5EF4-FFF2-40B4-BE49-F238E27FC236}">
                <a16:creationId xmlns:a16="http://schemas.microsoft.com/office/drawing/2014/main" id="{EE8DEEE3-71D4-112E-107D-030C68557E4F}"/>
              </a:ext>
            </a:extLst>
          </p:cNvPr>
          <p:cNvSpPr>
            <a:spLocks noGrp="1"/>
          </p:cNvSpPr>
          <p:nvPr>
            <p:ph type="sldNum" sz="quarter" idx="5"/>
          </p:nvPr>
        </p:nvSpPr>
        <p:spPr/>
        <p:txBody>
          <a:bodyPr/>
          <a:lstStyle/>
          <a:p>
            <a:fld id="{525B7AE5-8B6B-45BB-BCE2-0D5FF01E052A}" type="slidenum">
              <a:rPr lang="en-US" smtClean="0"/>
              <a:pPr/>
              <a:t>11</a:t>
            </a:fld>
            <a:endParaRPr lang="en-US" dirty="0"/>
          </a:p>
        </p:txBody>
      </p:sp>
    </p:spTree>
    <p:extLst>
      <p:ext uri="{BB962C8B-B14F-4D97-AF65-F5344CB8AC3E}">
        <p14:creationId xmlns:p14="http://schemas.microsoft.com/office/powerpoint/2010/main" val="629751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convolutional layer acts as the core feature extractor in CNNs. It employs filters (or kernels) that slide over the input image to detect patterns such as edges, textures, or more complex features depending on the depth of the network. This layer's output is a set of feature maps that represent different aspects of the input image, highlighting where certain features are detected.</a:t>
            </a:r>
          </a:p>
          <a:p>
            <a:endParaRPr lang="en-US" dirty="0"/>
          </a:p>
        </p:txBody>
      </p:sp>
      <p:sp>
        <p:nvSpPr>
          <p:cNvPr id="4" name="Slide Number Placeholder 3"/>
          <p:cNvSpPr>
            <a:spLocks noGrp="1"/>
          </p:cNvSpPr>
          <p:nvPr>
            <p:ph type="sldNum" sz="quarter" idx="5"/>
          </p:nvPr>
        </p:nvSpPr>
        <p:spPr/>
        <p:txBody>
          <a:bodyPr/>
          <a:lstStyle/>
          <a:p>
            <a:fld id="{794A10E0-070D-45D4-97BB-7EC7ECA0B4ED}" type="slidenum">
              <a:rPr lang="en-US" smtClean="0"/>
              <a:t>13</a:t>
            </a:fld>
            <a:endParaRPr lang="en-US"/>
          </a:p>
        </p:txBody>
      </p:sp>
    </p:spTree>
    <p:extLst>
      <p:ext uri="{BB962C8B-B14F-4D97-AF65-F5344CB8AC3E}">
        <p14:creationId xmlns:p14="http://schemas.microsoft.com/office/powerpoint/2010/main" val="3932881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7044B-93CC-13C6-9329-0194A5D73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3B817-1546-E8A3-EB33-D2696C4A9D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FF8403-05E1-C4E3-A6A8-082603C22E8F}"/>
              </a:ext>
            </a:extLst>
          </p:cNvPr>
          <p:cNvSpPr>
            <a:spLocks noGrp="1"/>
          </p:cNvSpPr>
          <p:nvPr>
            <p:ph type="body" idx="1"/>
          </p:nvPr>
        </p:nvSpPr>
        <p:spPr/>
        <p:txBody>
          <a:bodyPr/>
          <a:lstStyle/>
          <a:p>
            <a:r>
              <a:rPr lang="en-US" sz="1200" kern="1200" dirty="0">
                <a:solidFill>
                  <a:schemeClr val="tx1"/>
                </a:solidFill>
                <a:effectLst/>
                <a:latin typeface="Amazon Ember"/>
                <a:ea typeface="+mn-ea"/>
                <a:cs typeface="+mn-cs"/>
              </a:rPr>
              <a:t>Convolutional Filter is called a Kernel </a:t>
            </a:r>
          </a:p>
          <a:p>
            <a:r>
              <a:rPr lang="en-US" sz="1200" kern="1200" dirty="0">
                <a:solidFill>
                  <a:schemeClr val="tx1"/>
                </a:solidFill>
                <a:effectLst/>
                <a:latin typeface="Amazon Ember"/>
                <a:ea typeface="+mn-ea"/>
                <a:cs typeface="+mn-cs"/>
              </a:rPr>
              <a:t>The kernel size refers to the dimensions of the convolution filter</a:t>
            </a:r>
          </a:p>
          <a:p>
            <a:endParaRPr lang="en-US" sz="1200" kern="1200" dirty="0">
              <a:solidFill>
                <a:schemeClr val="tx1"/>
              </a:solidFill>
              <a:effectLst/>
              <a:latin typeface="Amazon Ember"/>
              <a:ea typeface="+mn-ea"/>
              <a:cs typeface="+mn-cs"/>
            </a:endParaRPr>
          </a:p>
          <a:p>
            <a:r>
              <a:rPr lang="en-US" sz="1200" kern="1200" dirty="0">
                <a:solidFill>
                  <a:schemeClr val="tx1"/>
                </a:solidFill>
                <a:effectLst/>
                <a:latin typeface="Amazon Ember"/>
                <a:ea typeface="+mn-ea"/>
                <a:cs typeface="+mn-cs"/>
              </a:rPr>
              <a:t>Remember that filters contain the weights that will be learned by the network. So, theoretically, the bigger the </a:t>
            </a:r>
            <a:r>
              <a:rPr lang="en-US" sz="1200" kern="1200" dirty="0" err="1">
                <a:solidFill>
                  <a:schemeClr val="tx1"/>
                </a:solidFill>
                <a:effectLst/>
                <a:latin typeface="Amazon Ember"/>
                <a:ea typeface="+mn-ea"/>
                <a:cs typeface="+mn-cs"/>
              </a:rPr>
              <a:t>kernel_size</a:t>
            </a:r>
            <a:r>
              <a:rPr lang="en-US" sz="1200" kern="1200" dirty="0">
                <a:solidFill>
                  <a:schemeClr val="tx1"/>
                </a:solidFill>
                <a:effectLst/>
                <a:latin typeface="Amazon Ember"/>
                <a:ea typeface="+mn-ea"/>
                <a:cs typeface="+mn-cs"/>
              </a:rPr>
              <a:t>, the deeper the network, which means the better it learns. However, this comes with higher computational complexity and might lead to overfitting.</a:t>
            </a:r>
          </a:p>
          <a:p>
            <a:endParaRPr lang="en-US" sz="1200" kern="1200" dirty="0">
              <a:solidFill>
                <a:schemeClr val="tx1"/>
              </a:solidFill>
              <a:effectLst/>
              <a:latin typeface="Amazon Ember"/>
              <a:ea typeface="+mn-ea"/>
              <a:cs typeface="+mn-cs"/>
            </a:endParaRPr>
          </a:p>
          <a:p>
            <a:r>
              <a:rPr lang="en-US" sz="1200" kern="1200" dirty="0">
                <a:solidFill>
                  <a:schemeClr val="tx1"/>
                </a:solidFill>
                <a:effectLst/>
                <a:latin typeface="Amazon Ember"/>
                <a:ea typeface="+mn-ea"/>
                <a:cs typeface="+mn-cs"/>
              </a:rPr>
              <a:t>Kernel filters are almost always square and range from the smallest at 2 × 2 to the largest at 5 × 5. Theoretically, you can use bigger filters, but this is not preferred because it results in losing important image details.</a:t>
            </a:r>
          </a:p>
        </p:txBody>
      </p:sp>
      <p:sp>
        <p:nvSpPr>
          <p:cNvPr id="4" name="Slide Number Placeholder 3">
            <a:extLst>
              <a:ext uri="{FF2B5EF4-FFF2-40B4-BE49-F238E27FC236}">
                <a16:creationId xmlns:a16="http://schemas.microsoft.com/office/drawing/2014/main" id="{9963B1E8-D9CF-A9A1-DAFF-CDEDDBFC1FFD}"/>
              </a:ext>
            </a:extLst>
          </p:cNvPr>
          <p:cNvSpPr>
            <a:spLocks noGrp="1"/>
          </p:cNvSpPr>
          <p:nvPr>
            <p:ph type="sldNum" sz="quarter" idx="5"/>
          </p:nvPr>
        </p:nvSpPr>
        <p:spPr/>
        <p:txBody>
          <a:bodyPr/>
          <a:lstStyle/>
          <a:p>
            <a:fld id="{525B7AE5-8B6B-45BB-BCE2-0D5FF01E052A}" type="slidenum">
              <a:rPr lang="en-US" smtClean="0"/>
              <a:pPr/>
              <a:t>14</a:t>
            </a:fld>
            <a:endParaRPr lang="en-US" dirty="0"/>
          </a:p>
        </p:txBody>
      </p:sp>
    </p:spTree>
    <p:extLst>
      <p:ext uri="{BB962C8B-B14F-4D97-AF65-F5344CB8AC3E}">
        <p14:creationId xmlns:p14="http://schemas.microsoft.com/office/powerpoint/2010/main" val="1438286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B8C5C-246F-3C50-243A-16F9CCF5E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23255-D9F0-43B5-3624-654AA8F82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D032AD-17F7-B4ED-829B-1B7CF10CEF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6DF321-EA3F-BC6D-9E20-2D0602406239}"/>
              </a:ext>
            </a:extLst>
          </p:cNvPr>
          <p:cNvSpPr>
            <a:spLocks noGrp="1"/>
          </p:cNvSpPr>
          <p:nvPr>
            <p:ph type="sldNum" sz="quarter" idx="5"/>
          </p:nvPr>
        </p:nvSpPr>
        <p:spPr/>
        <p:txBody>
          <a:bodyPr/>
          <a:lstStyle/>
          <a:p>
            <a:fld id="{525B7AE5-8B6B-45BB-BCE2-0D5FF01E052A}" type="slidenum">
              <a:rPr lang="en-US" smtClean="0"/>
              <a:pPr/>
              <a:t>15</a:t>
            </a:fld>
            <a:endParaRPr lang="en-US" dirty="0"/>
          </a:p>
        </p:txBody>
      </p:sp>
    </p:spTree>
    <p:extLst>
      <p:ext uri="{BB962C8B-B14F-4D97-AF65-F5344CB8AC3E}">
        <p14:creationId xmlns:p14="http://schemas.microsoft.com/office/powerpoint/2010/main" val="1796599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100BC-897A-B9C8-773C-080867FD4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AA7330-5116-8D70-3155-28DB8412C6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1F1F2-5487-5426-2EDF-6D39849215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CF82A9-8A30-79AE-0D14-B18EDD1787B0}"/>
              </a:ext>
            </a:extLst>
          </p:cNvPr>
          <p:cNvSpPr>
            <a:spLocks noGrp="1"/>
          </p:cNvSpPr>
          <p:nvPr>
            <p:ph type="sldNum" sz="quarter" idx="5"/>
          </p:nvPr>
        </p:nvSpPr>
        <p:spPr/>
        <p:txBody>
          <a:bodyPr/>
          <a:lstStyle/>
          <a:p>
            <a:fld id="{525B7AE5-8B6B-45BB-BCE2-0D5FF01E052A}" type="slidenum">
              <a:rPr lang="en-US" smtClean="0"/>
              <a:pPr/>
              <a:t>16</a:t>
            </a:fld>
            <a:endParaRPr lang="en-US" dirty="0"/>
          </a:p>
        </p:txBody>
      </p:sp>
    </p:spTree>
    <p:extLst>
      <p:ext uri="{BB962C8B-B14F-4D97-AF65-F5344CB8AC3E}">
        <p14:creationId xmlns:p14="http://schemas.microsoft.com/office/powerpoint/2010/main" val="405456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3C15F-3101-83CC-183D-2C9DA06758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2EA1F-8FC8-86D7-21FC-91489CB4B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96DF50-D028-B3E2-367A-498AFBCAFE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DE6B0A-E7D4-8A75-523D-A986B666C5C6}"/>
              </a:ext>
            </a:extLst>
          </p:cNvPr>
          <p:cNvSpPr>
            <a:spLocks noGrp="1"/>
          </p:cNvSpPr>
          <p:nvPr>
            <p:ph type="sldNum" sz="quarter" idx="5"/>
          </p:nvPr>
        </p:nvSpPr>
        <p:spPr/>
        <p:txBody>
          <a:bodyPr/>
          <a:lstStyle/>
          <a:p>
            <a:fld id="{525B7AE5-8B6B-45BB-BCE2-0D5FF01E052A}" type="slidenum">
              <a:rPr lang="en-US" smtClean="0"/>
              <a:pPr/>
              <a:t>17</a:t>
            </a:fld>
            <a:endParaRPr lang="en-US" dirty="0"/>
          </a:p>
        </p:txBody>
      </p:sp>
    </p:spTree>
    <p:extLst>
      <p:ext uri="{BB962C8B-B14F-4D97-AF65-F5344CB8AC3E}">
        <p14:creationId xmlns:p14="http://schemas.microsoft.com/office/powerpoint/2010/main" val="881312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DCDFB-6CBC-3FD9-E9DF-EA44962E2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11BD3B-5FE1-CE35-C8A3-F3652C36F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79C25-4CCB-B5AD-2ED7-105434171DC5}"/>
              </a:ext>
            </a:extLst>
          </p:cNvPr>
          <p:cNvSpPr>
            <a:spLocks noGrp="1"/>
          </p:cNvSpPr>
          <p:nvPr>
            <p:ph type="body" idx="1"/>
          </p:nvPr>
        </p:nvSpPr>
        <p:spPr/>
        <p:txBody>
          <a:bodyPr/>
          <a:lstStyle/>
          <a:p>
            <a:pPr algn="l"/>
            <a:r>
              <a:rPr lang="en-US" dirty="0"/>
              <a:t>Key benefits of Pooling</a:t>
            </a:r>
          </a:p>
          <a:p>
            <a:pPr algn="l"/>
            <a:r>
              <a:rPr lang="en-US" dirty="0"/>
              <a:t>Dimensionality Reduction: Pooling significantly reduces the number of parameters and computation, speeding up the training process and reducing the risk of overfitting.</a:t>
            </a:r>
          </a:p>
          <a:p>
            <a:pPr algn="l"/>
            <a:r>
              <a:rPr lang="en-US" dirty="0"/>
              <a:t>Feature Preservation: Despite the reduction in size, essential features for classification are preserved, enabling efficient learning.</a:t>
            </a:r>
          </a:p>
          <a:p>
            <a:pPr algn="l"/>
            <a:r>
              <a:rPr lang="en-US" dirty="0"/>
              <a:t>Translation Invariance: By abstracting over small translations, pooling layers ensure that the network's performance is robust to variations in the position of features within the image.</a:t>
            </a:r>
          </a:p>
          <a:p>
            <a:pPr algn="l"/>
            <a:endParaRPr lang="en-US" dirty="0"/>
          </a:p>
          <a:p>
            <a:pPr algn="l"/>
            <a:r>
              <a:rPr lang="en-US" dirty="0"/>
              <a:t>About Pooling</a:t>
            </a:r>
          </a:p>
          <a:p>
            <a:pPr algn="l"/>
            <a:r>
              <a:rPr lang="en-US" dirty="0"/>
              <a:t>Pooling </a:t>
            </a:r>
            <a:r>
              <a:rPr lang="en-US" b="0" i="0" dirty="0">
                <a:solidFill>
                  <a:srgbClr val="ECECEC"/>
                </a:solidFill>
                <a:effectLst/>
                <a:latin typeface="Söhne"/>
              </a:rPr>
              <a:t>an operation that uses a specific window size (often referred to as the "pooling size") to perform </a:t>
            </a:r>
            <a:r>
              <a:rPr lang="en-US" b="0" i="0" dirty="0" err="1">
                <a:solidFill>
                  <a:srgbClr val="ECECEC"/>
                </a:solidFill>
                <a:effectLst/>
                <a:latin typeface="Söhne"/>
              </a:rPr>
              <a:t>downsampling</a:t>
            </a:r>
            <a:r>
              <a:rPr lang="en-US" b="0" i="0" dirty="0">
                <a:solidFill>
                  <a:srgbClr val="ECECEC"/>
                </a:solidFill>
                <a:effectLst/>
                <a:latin typeface="Söhne"/>
              </a:rPr>
              <a:t> over the feature maps produced by the convolutional layers in a Convolutional Neural Network (CNN). The concept of "size" in the context of pooling refers to this window or region over which the pooling operation (such as max or average pooling) is applied, not the filter size used in convolutional layers.</a:t>
            </a:r>
          </a:p>
          <a:p>
            <a:pPr algn="l"/>
            <a:r>
              <a:rPr lang="en-US" b="0" i="0" dirty="0">
                <a:solidFill>
                  <a:srgbClr val="ECECEC"/>
                </a:solidFill>
                <a:effectLst/>
                <a:latin typeface="Söhne"/>
              </a:rPr>
              <a:t>Here's a breakdown to clarify:</a:t>
            </a:r>
          </a:p>
          <a:p>
            <a:pPr algn="l">
              <a:buFont typeface="Arial" panose="020B0604020202020204" pitchFamily="34" charset="0"/>
              <a:buChar char="•"/>
            </a:pPr>
            <a:r>
              <a:rPr lang="en-US" b="1" i="0" dirty="0">
                <a:solidFill>
                  <a:srgbClr val="ECECEC"/>
                </a:solidFill>
                <a:effectLst/>
                <a:latin typeface="Söhne"/>
              </a:rPr>
              <a:t>Convolutional Layer Filters</a:t>
            </a:r>
            <a:r>
              <a:rPr lang="en-US" b="0" i="0" dirty="0">
                <a:solidFill>
                  <a:srgbClr val="ECECEC"/>
                </a:solidFill>
                <a:effectLst/>
                <a:latin typeface="Söhne"/>
              </a:rPr>
              <a:t>: In convolutional layers, filters (or kernels) of a certain size (e.g., 3x3, 5x5 pixels) slide over the input image to extract features. The size of these filters determines the extent of the area in the input image that each convolution operation considers at a time.</a:t>
            </a:r>
          </a:p>
          <a:p>
            <a:pPr algn="l">
              <a:buFont typeface="Arial" panose="020B0604020202020204" pitchFamily="34" charset="0"/>
              <a:buChar char="•"/>
            </a:pPr>
            <a:r>
              <a:rPr lang="en-US" b="1" i="0" dirty="0">
                <a:solidFill>
                  <a:srgbClr val="ECECEC"/>
                </a:solidFill>
                <a:effectLst/>
                <a:latin typeface="Söhne"/>
              </a:rPr>
              <a:t>Pooling Operation</a:t>
            </a:r>
            <a:r>
              <a:rPr lang="en-US" b="0" i="0" dirty="0">
                <a:solidFill>
                  <a:srgbClr val="ECECEC"/>
                </a:solidFill>
                <a:effectLst/>
                <a:latin typeface="Söhne"/>
              </a:rPr>
              <a:t>: After convolutional layers have applied filters to the input image and generated feature maps, pooling layers then apply a </a:t>
            </a:r>
            <a:r>
              <a:rPr lang="en-US" b="0" i="0" dirty="0" err="1">
                <a:solidFill>
                  <a:srgbClr val="ECECEC"/>
                </a:solidFill>
                <a:effectLst/>
                <a:latin typeface="Söhne"/>
              </a:rPr>
              <a:t>downsampling</a:t>
            </a:r>
            <a:r>
              <a:rPr lang="en-US" b="0" i="0" dirty="0">
                <a:solidFill>
                  <a:srgbClr val="ECECEC"/>
                </a:solidFill>
                <a:effectLst/>
                <a:latin typeface="Söhne"/>
              </a:rPr>
              <a:t> operation over these feature maps. The "pooling size" (e.g., 2x2, 3x3) specifies the region over which the pooling operation is applied. For example, a 2x2 max pooling operation looks at each 2x2 area in the feature map and keeps only the maximum value, reducing the spatial dimensions of the feature maps.</a:t>
            </a:r>
          </a:p>
          <a:p>
            <a:pPr algn="l">
              <a:buFont typeface="Arial" panose="020B0604020202020204" pitchFamily="34" charset="0"/>
              <a:buChar char="•"/>
            </a:pPr>
            <a:r>
              <a:rPr lang="en-US" b="1" i="0" dirty="0">
                <a:solidFill>
                  <a:srgbClr val="ECECEC"/>
                </a:solidFill>
                <a:effectLst/>
                <a:latin typeface="Söhne"/>
              </a:rPr>
              <a:t>Function of Pooling</a:t>
            </a:r>
            <a:r>
              <a:rPr lang="en-US" b="0" i="0" dirty="0">
                <a:solidFill>
                  <a:srgbClr val="ECECEC"/>
                </a:solidFill>
                <a:effectLst/>
                <a:latin typeface="Söhne"/>
              </a:rPr>
              <a:t>: The primary function of pooling is to reduce the spatial dimensions (width and height) of the feature maps, thus reducing the number of parameters and computation in the network. This operation helps to make the detection of features somewhat invariant to scale and translation, improving the network's robustness.</a:t>
            </a:r>
          </a:p>
          <a:p>
            <a:pPr algn="l"/>
            <a:r>
              <a:rPr lang="en-US" b="0" i="0" dirty="0">
                <a:solidFill>
                  <a:srgbClr val="ECECEC"/>
                </a:solidFill>
                <a:effectLst/>
                <a:latin typeface="Söhne"/>
              </a:rPr>
              <a:t>In summary, while both convolutional filters and pooling operations involve the concept of size, they serve different purposes and operate at different stages within the CNN architecture. The filter size in convolutional layers affects the feature extraction process, while the pooling size in pooling layers affects the </a:t>
            </a:r>
            <a:r>
              <a:rPr lang="en-US" b="0" i="0" dirty="0" err="1">
                <a:solidFill>
                  <a:srgbClr val="ECECEC"/>
                </a:solidFill>
                <a:effectLst/>
                <a:latin typeface="Söhne"/>
              </a:rPr>
              <a:t>downsampling</a:t>
            </a:r>
            <a:r>
              <a:rPr lang="en-US" b="0" i="0" dirty="0">
                <a:solidFill>
                  <a:srgbClr val="ECECEC"/>
                </a:solidFill>
                <a:effectLst/>
                <a:latin typeface="Söhne"/>
              </a:rPr>
              <a:t> process.</a:t>
            </a:r>
          </a:p>
          <a:p>
            <a:pPr algn="l"/>
            <a:endParaRPr lang="en-US" b="0" i="0" dirty="0">
              <a:solidFill>
                <a:srgbClr val="ECECEC"/>
              </a:solidFill>
              <a:effectLst/>
              <a:latin typeface="Söhne"/>
            </a:endParaRPr>
          </a:p>
          <a:p>
            <a:pPr algn="l"/>
            <a:r>
              <a:rPr lang="en-US" b="0" i="0" dirty="0">
                <a:solidFill>
                  <a:srgbClr val="ECECEC"/>
                </a:solidFill>
                <a:effectLst/>
                <a:latin typeface="Söhne"/>
              </a:rPr>
              <a:t>Differences between kernel size in convolutional layers and pooling size in pooling layers within Convolutional Neural Networks (CNNs) to resolve the confusion:</a:t>
            </a:r>
          </a:p>
          <a:p>
            <a:pPr algn="l"/>
            <a:endParaRPr lang="en-US" b="0" i="0" dirty="0">
              <a:solidFill>
                <a:srgbClr val="ECECEC"/>
              </a:solidFill>
              <a:effectLst/>
              <a:latin typeface="Söhne"/>
            </a:endParaRPr>
          </a:p>
          <a:p>
            <a:pPr algn="l"/>
            <a:r>
              <a:rPr lang="en-US" b="0" i="0" dirty="0">
                <a:solidFill>
                  <a:srgbClr val="ECECEC"/>
                </a:solidFill>
                <a:effectLst/>
                <a:latin typeface="Söhne"/>
              </a:rPr>
              <a:t>Kernel Size in Convolutional Layers</a:t>
            </a:r>
          </a:p>
          <a:p>
            <a:pPr algn="l"/>
            <a:r>
              <a:rPr lang="en-US" b="0" i="0" dirty="0">
                <a:solidFill>
                  <a:srgbClr val="ECECEC"/>
                </a:solidFill>
                <a:effectLst/>
                <a:latin typeface="Söhne"/>
              </a:rPr>
              <a:t>Definition: The kernel (or filter) size in convolutional layers refers to the dimensions of the filter matrix that slides over the input image (or the previous layer's output) to perform the convolution operation.</a:t>
            </a:r>
          </a:p>
          <a:p>
            <a:pPr algn="l"/>
            <a:r>
              <a:rPr lang="en-US" b="0" i="0" dirty="0">
                <a:solidFill>
                  <a:srgbClr val="ECECEC"/>
                </a:solidFill>
                <a:effectLst/>
                <a:latin typeface="Söhne"/>
              </a:rPr>
              <a:t>Purpose: The purpose of the convolution operation is to extract features from the input image. The kernel systematically applies a dot product between the kernel and local regions of the input, producing a feature map that highlights where specific features are detected in the input.</a:t>
            </a:r>
          </a:p>
          <a:p>
            <a:pPr algn="l"/>
            <a:r>
              <a:rPr lang="en-US" b="0" i="0" dirty="0">
                <a:solidFill>
                  <a:srgbClr val="ECECEC"/>
                </a:solidFill>
                <a:effectLst/>
                <a:latin typeface="Söhne"/>
              </a:rPr>
              <a:t>Example Sizes: Common kernel sizes include 3x3, 5x5, and 7x7. A 3x3 kernel means the filter covers a 3-pixel by 3-pixel area of the input image.</a:t>
            </a:r>
          </a:p>
          <a:p>
            <a:pPr algn="l"/>
            <a:r>
              <a:rPr lang="en-US" b="0" i="0" dirty="0">
                <a:solidFill>
                  <a:srgbClr val="ECECEC"/>
                </a:solidFill>
                <a:effectLst/>
                <a:latin typeface="Söhne"/>
              </a:rPr>
              <a:t>Pooling Size in Pooling Layers</a:t>
            </a:r>
          </a:p>
          <a:p>
            <a:pPr algn="l"/>
            <a:r>
              <a:rPr lang="en-US" b="0" i="0" dirty="0">
                <a:solidFill>
                  <a:srgbClr val="ECECEC"/>
                </a:solidFill>
                <a:effectLst/>
                <a:latin typeface="Söhne"/>
              </a:rPr>
              <a:t>Definition: Pooling size refers to the dimensions of the window that is used to perform the pooling operation over the feature maps generated by convolutional layers. This operation reduces the spatial dimensions (i.e., width and height) of the feature maps.</a:t>
            </a:r>
          </a:p>
          <a:p>
            <a:pPr algn="l"/>
            <a:r>
              <a:rPr lang="en-US" b="0" i="0" dirty="0">
                <a:solidFill>
                  <a:srgbClr val="ECECEC"/>
                </a:solidFill>
                <a:effectLst/>
                <a:latin typeface="Söhne"/>
              </a:rPr>
              <a:t>Purpose: The main goals of pooling are to reduce the amount of information and computation required for the subsequent layers, to make the detection of features invariant to small changes and translations, and to control overfitting by providing an abstracted form of the feature maps.</a:t>
            </a:r>
          </a:p>
          <a:p>
            <a:pPr algn="l"/>
            <a:r>
              <a:rPr lang="en-US" b="0" i="0" dirty="0">
                <a:solidFill>
                  <a:srgbClr val="ECECEC"/>
                </a:solidFill>
                <a:effectLst/>
                <a:latin typeface="Söhne"/>
              </a:rPr>
              <a:t>Example Sizes: Common pooling sizes include 2x2 and 3x3. A 2x2 pooling size means that the pooling operation considers a 2-pixel by 2-pixel area of the feature map at a time. During this operation, it typically takes the maximum (max pooling) or average (average pooling) of the values within this window.</a:t>
            </a:r>
          </a:p>
          <a:p>
            <a:pPr algn="l"/>
            <a:r>
              <a:rPr lang="en-US" b="0" i="0" dirty="0">
                <a:solidFill>
                  <a:srgbClr val="ECECEC"/>
                </a:solidFill>
                <a:effectLst/>
                <a:latin typeface="Söhne"/>
              </a:rPr>
              <a:t>Key Differences</a:t>
            </a:r>
          </a:p>
          <a:p>
            <a:pPr algn="l"/>
            <a:r>
              <a:rPr lang="en-US" b="0" i="0" dirty="0">
                <a:solidFill>
                  <a:srgbClr val="ECECEC"/>
                </a:solidFill>
                <a:effectLst/>
                <a:latin typeface="Söhne"/>
              </a:rPr>
              <a:t>Operation: The kernel size in convolutional layers is related to the extraction of features by applying filters to the input or feature maps, whereas the pooling size in pooling layers is related to the </a:t>
            </a:r>
            <a:r>
              <a:rPr lang="en-US" b="0" i="0" dirty="0" err="1">
                <a:solidFill>
                  <a:srgbClr val="ECECEC"/>
                </a:solidFill>
                <a:effectLst/>
                <a:latin typeface="Söhne"/>
              </a:rPr>
              <a:t>downsampling</a:t>
            </a:r>
            <a:r>
              <a:rPr lang="en-US" b="0" i="0" dirty="0">
                <a:solidFill>
                  <a:srgbClr val="ECECEC"/>
                </a:solidFill>
                <a:effectLst/>
                <a:latin typeface="Söhne"/>
              </a:rPr>
              <a:t> or reduction of the spatial dimensions of the feature maps.</a:t>
            </a:r>
          </a:p>
          <a:p>
            <a:pPr algn="l"/>
            <a:r>
              <a:rPr lang="en-US" b="0" i="0" dirty="0">
                <a:solidFill>
                  <a:srgbClr val="ECECEC"/>
                </a:solidFill>
                <a:effectLst/>
                <a:latin typeface="Söhne"/>
              </a:rPr>
              <a:t>Outcome: The outcome of applying a kernel in a convolutional layer is a new set of feature maps that emphasize certain features in the input. The outcome of applying pooling is a reduced version of the input feature maps, making the network less sensitive to the exact location of features.</a:t>
            </a:r>
          </a:p>
          <a:p>
            <a:pPr algn="l"/>
            <a:r>
              <a:rPr lang="en-US" b="0" i="0" dirty="0">
                <a:solidFill>
                  <a:srgbClr val="ECECEC"/>
                </a:solidFill>
                <a:effectLst/>
                <a:latin typeface="Söhne"/>
              </a:rPr>
              <a:t>In summary, the kernel size in convolutional layers determines how features are extracted from the input, while the pooling size in pooling layers determines how the feature maps are </a:t>
            </a:r>
            <a:r>
              <a:rPr lang="en-US" b="0" i="0" dirty="0" err="1">
                <a:solidFill>
                  <a:srgbClr val="ECECEC"/>
                </a:solidFill>
                <a:effectLst/>
                <a:latin typeface="Söhne"/>
              </a:rPr>
              <a:t>downsampled</a:t>
            </a:r>
            <a:r>
              <a:rPr lang="en-US" b="0" i="0" dirty="0">
                <a:solidFill>
                  <a:srgbClr val="ECECEC"/>
                </a:solidFill>
                <a:effectLst/>
                <a:latin typeface="Söhne"/>
              </a:rPr>
              <a:t> to reduce dimensionality and computation in the network.</a:t>
            </a:r>
          </a:p>
          <a:p>
            <a:pPr algn="l"/>
            <a:endParaRPr lang="en-US" b="0" i="0" dirty="0">
              <a:solidFill>
                <a:srgbClr val="ECECEC"/>
              </a:solidFill>
              <a:effectLst/>
              <a:latin typeface="Söhne"/>
            </a:endParaRPr>
          </a:p>
          <a:p>
            <a:pPr algn="l"/>
            <a:endParaRPr lang="en-US" b="0" i="0" dirty="0">
              <a:solidFill>
                <a:srgbClr val="ECECEC"/>
              </a:solidFill>
              <a:effectLst/>
              <a:latin typeface="Söhne"/>
            </a:endParaRPr>
          </a:p>
          <a:p>
            <a:pPr algn="l"/>
            <a:endParaRPr lang="en-US" b="0" i="0" dirty="0">
              <a:solidFill>
                <a:srgbClr val="ECECEC"/>
              </a:solidFill>
              <a:effectLst/>
              <a:latin typeface="Söhne"/>
            </a:endParaRPr>
          </a:p>
          <a:p>
            <a:pPr algn="l"/>
            <a:endParaRPr lang="en-US" b="0" i="0" dirty="0">
              <a:solidFill>
                <a:srgbClr val="ECECEC"/>
              </a:solidFill>
              <a:effectLst/>
              <a:latin typeface="Söhne"/>
            </a:endParaRPr>
          </a:p>
          <a:p>
            <a:pPr algn="l"/>
            <a:endParaRPr lang="en-US" b="0" i="0" dirty="0">
              <a:solidFill>
                <a:srgbClr val="ECECEC"/>
              </a:solidFill>
              <a:effectLst/>
              <a:latin typeface="Söhne"/>
            </a:endParaRPr>
          </a:p>
          <a:p>
            <a:pPr algn="l"/>
            <a:endParaRPr lang="en-US" b="0" i="0" dirty="0">
              <a:solidFill>
                <a:srgbClr val="ECECEC"/>
              </a:solidFill>
              <a:effectLst/>
              <a:latin typeface="Söhne"/>
            </a:endParaRPr>
          </a:p>
          <a:p>
            <a:pPr algn="l"/>
            <a:endParaRPr lang="en-US" b="0" i="0" dirty="0">
              <a:solidFill>
                <a:srgbClr val="ECECEC"/>
              </a:solidFill>
              <a:effectLst/>
              <a:latin typeface="Söhne"/>
            </a:endParaRPr>
          </a:p>
          <a:p>
            <a:endParaRPr lang="en-US" dirty="0"/>
          </a:p>
        </p:txBody>
      </p:sp>
      <p:sp>
        <p:nvSpPr>
          <p:cNvPr id="4" name="Slide Number Placeholder 3">
            <a:extLst>
              <a:ext uri="{FF2B5EF4-FFF2-40B4-BE49-F238E27FC236}">
                <a16:creationId xmlns:a16="http://schemas.microsoft.com/office/drawing/2014/main" id="{E5B7A079-0F85-2A14-3F1D-DC39E6425E18}"/>
              </a:ext>
            </a:extLst>
          </p:cNvPr>
          <p:cNvSpPr>
            <a:spLocks noGrp="1"/>
          </p:cNvSpPr>
          <p:nvPr>
            <p:ph type="sldNum" sz="quarter" idx="5"/>
          </p:nvPr>
        </p:nvSpPr>
        <p:spPr/>
        <p:txBody>
          <a:bodyPr/>
          <a:lstStyle/>
          <a:p>
            <a:fld id="{525B7AE5-8B6B-45BB-BCE2-0D5FF01E052A}" type="slidenum">
              <a:rPr lang="en-US" smtClean="0"/>
              <a:pPr/>
              <a:t>18</a:t>
            </a:fld>
            <a:endParaRPr lang="en-US" dirty="0"/>
          </a:p>
        </p:txBody>
      </p:sp>
    </p:spTree>
    <p:extLst>
      <p:ext uri="{BB962C8B-B14F-4D97-AF65-F5344CB8AC3E}">
        <p14:creationId xmlns:p14="http://schemas.microsoft.com/office/powerpoint/2010/main" val="2128173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229BD-663E-6985-8147-4A23316E71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47939-1EEA-241F-88E1-4354E0102B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D6F4D-03F7-8071-6CA3-E1D1457754E0}"/>
              </a:ext>
            </a:extLst>
          </p:cNvPr>
          <p:cNvSpPr>
            <a:spLocks noGrp="1"/>
          </p:cNvSpPr>
          <p:nvPr>
            <p:ph type="body" idx="1"/>
          </p:nvPr>
        </p:nvSpPr>
        <p:spPr/>
        <p:txBody>
          <a:bodyPr/>
          <a:lstStyle/>
          <a:p>
            <a:pPr algn="l">
              <a:buFont typeface="Arial" panose="020B0604020202020204" pitchFamily="34" charset="0"/>
              <a:buChar char="•"/>
            </a:pPr>
            <a:r>
              <a:rPr lang="en-US" b="1" i="0" dirty="0">
                <a:solidFill>
                  <a:srgbClr val="ECECEC"/>
                </a:solidFill>
                <a:effectLst/>
                <a:latin typeface="Söhne"/>
              </a:rPr>
              <a:t>Definition</a:t>
            </a:r>
            <a:r>
              <a:rPr lang="en-US" b="0" i="0" dirty="0">
                <a:solidFill>
                  <a:srgbClr val="ECECEC"/>
                </a:solidFill>
                <a:effectLst/>
                <a:latin typeface="Söhne"/>
              </a:rPr>
              <a:t>: Stride refers to the number of pixels by which the filter (in convolutional layers) or pooling window (in pooling layers) moves across the input image or feature map. It dictates the extent of overlap between the regions processed by successive operations of the filter or pooling window.</a:t>
            </a:r>
          </a:p>
          <a:p>
            <a:pPr algn="l">
              <a:buFont typeface="Arial" panose="020B0604020202020204" pitchFamily="34" charset="0"/>
              <a:buChar char="•"/>
            </a:pPr>
            <a:endParaRPr lang="en-US" b="0" i="0" dirty="0">
              <a:solidFill>
                <a:srgbClr val="ECECEC"/>
              </a:solidFill>
              <a:effectLst/>
              <a:latin typeface="Söhne"/>
            </a:endParaRPr>
          </a:p>
          <a:p>
            <a:pPr algn="l">
              <a:buFont typeface="Arial" panose="020B0604020202020204" pitchFamily="34" charset="0"/>
              <a:buChar char="•"/>
            </a:pPr>
            <a:r>
              <a:rPr lang="en-US" b="1" i="0" dirty="0">
                <a:solidFill>
                  <a:srgbClr val="ECECEC"/>
                </a:solidFill>
                <a:effectLst/>
                <a:latin typeface="Söhne"/>
              </a:rPr>
              <a:t>Functionality</a:t>
            </a:r>
            <a:r>
              <a:rPr lang="en-US" b="0" i="0" dirty="0">
                <a:solidFill>
                  <a:srgbClr val="ECECEC"/>
                </a:solidFill>
                <a:effectLst/>
                <a:latin typeface="Söhne"/>
              </a:rPr>
              <a:t>: A stride of 1 means the filter moves one pixel at a time, closely analyzing the input, whereas a larger stride, such as 2, means the filter skips pixels, covering a broader area more quickly and producing a smaller output size.</a:t>
            </a:r>
          </a:p>
          <a:p>
            <a:pPr algn="l">
              <a:buFont typeface="Arial" panose="020B0604020202020204" pitchFamily="34" charset="0"/>
              <a:buChar char="•"/>
            </a:pPr>
            <a:endParaRPr lang="en-US" b="0" i="0" dirty="0">
              <a:solidFill>
                <a:srgbClr val="ECECEC"/>
              </a:solidFill>
              <a:effectLst/>
              <a:latin typeface="Söhne"/>
            </a:endParaRPr>
          </a:p>
          <a:p>
            <a:pPr algn="l">
              <a:buFont typeface="Arial" panose="020B0604020202020204" pitchFamily="34" charset="0"/>
              <a:buChar char="•"/>
            </a:pPr>
            <a:r>
              <a:rPr lang="en-US" b="1" i="0" dirty="0">
                <a:solidFill>
                  <a:srgbClr val="ECECEC"/>
                </a:solidFill>
                <a:effectLst/>
                <a:latin typeface="Söhne"/>
              </a:rPr>
              <a:t>Impact on Output Size</a:t>
            </a:r>
            <a:r>
              <a:rPr lang="en-US" b="0" i="0" dirty="0">
                <a:solidFill>
                  <a:srgbClr val="ECECEC"/>
                </a:solidFill>
                <a:effectLst/>
                <a:latin typeface="Söhne"/>
              </a:rPr>
              <a:t>: The stride affects the size of the output feature map. A larger stride results in a smaller output dimension, as the filter or pooling window covers the input in fewer steps.</a:t>
            </a:r>
          </a:p>
          <a:p>
            <a:endParaRPr lang="en-US" dirty="0"/>
          </a:p>
        </p:txBody>
      </p:sp>
      <p:sp>
        <p:nvSpPr>
          <p:cNvPr id="4" name="Slide Number Placeholder 3">
            <a:extLst>
              <a:ext uri="{FF2B5EF4-FFF2-40B4-BE49-F238E27FC236}">
                <a16:creationId xmlns:a16="http://schemas.microsoft.com/office/drawing/2014/main" id="{CFD52A2D-5EB1-0F9E-4B2E-AF99C1FA7AAF}"/>
              </a:ext>
            </a:extLst>
          </p:cNvPr>
          <p:cNvSpPr>
            <a:spLocks noGrp="1"/>
          </p:cNvSpPr>
          <p:nvPr>
            <p:ph type="sldNum" sz="quarter" idx="5"/>
          </p:nvPr>
        </p:nvSpPr>
        <p:spPr/>
        <p:txBody>
          <a:bodyPr/>
          <a:lstStyle/>
          <a:p>
            <a:fld id="{525B7AE5-8B6B-45BB-BCE2-0D5FF01E052A}" type="slidenum">
              <a:rPr lang="en-US" smtClean="0"/>
              <a:pPr/>
              <a:t>20</a:t>
            </a:fld>
            <a:endParaRPr lang="en-US" dirty="0"/>
          </a:p>
        </p:txBody>
      </p:sp>
    </p:spTree>
    <p:extLst>
      <p:ext uri="{BB962C8B-B14F-4D97-AF65-F5344CB8AC3E}">
        <p14:creationId xmlns:p14="http://schemas.microsoft.com/office/powerpoint/2010/main" val="867727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Padding involves adding a border of pixels around the input image or feature map before applying the convolution or pooling operation. This border can be filled with zeros (zero padding) or other values based on specific padding strategies.</a:t>
            </a:r>
          </a:p>
          <a:p>
            <a:r>
              <a:rPr lang="en-US" dirty="0"/>
              <a:t>Purpose: The primary purpose of padding is to control the spatial size of the output feature maps. Without padding, the size of the feature maps would shrink significantly with each convolutional layer, potentially losing important information at the borders. Padding allows the network to maintain the spatial dimensions of the output closer to those of the input.</a:t>
            </a:r>
          </a:p>
          <a:p>
            <a:r>
              <a:rPr lang="en-US" dirty="0"/>
              <a:t>Types of Padding:</a:t>
            </a:r>
          </a:p>
          <a:p>
            <a:r>
              <a:rPr lang="en-US" dirty="0"/>
              <a:t>Valid Padding: No padding is applied. The convolution or pooling operation is only applied to the valid positions within the input, leading to a reduction in output size.</a:t>
            </a:r>
          </a:p>
          <a:p>
            <a:r>
              <a:rPr lang="en-US" dirty="0"/>
              <a:t>Same Padding: Sufficient padding is applied to ensure that the output feature map has the same spatial dimensions as the input when the stride is 1.</a:t>
            </a:r>
          </a:p>
          <a:p>
            <a:endParaRPr lang="en-US" dirty="0"/>
          </a:p>
        </p:txBody>
      </p:sp>
      <p:sp>
        <p:nvSpPr>
          <p:cNvPr id="4" name="Slide Number Placeholder 3"/>
          <p:cNvSpPr>
            <a:spLocks noGrp="1"/>
          </p:cNvSpPr>
          <p:nvPr>
            <p:ph type="sldNum" sz="quarter" idx="5"/>
          </p:nvPr>
        </p:nvSpPr>
        <p:spPr/>
        <p:txBody>
          <a:bodyPr/>
          <a:lstStyle/>
          <a:p>
            <a:fld id="{794A10E0-070D-45D4-97BB-7EC7ECA0B4ED}" type="slidenum">
              <a:rPr lang="en-US" smtClean="0"/>
              <a:t>21</a:t>
            </a:fld>
            <a:endParaRPr lang="en-US"/>
          </a:p>
        </p:txBody>
      </p:sp>
    </p:spTree>
    <p:extLst>
      <p:ext uri="{BB962C8B-B14F-4D97-AF65-F5344CB8AC3E}">
        <p14:creationId xmlns:p14="http://schemas.microsoft.com/office/powerpoint/2010/main" val="344188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2859313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Connected (FC) layers, often positioned after convolutional and pooling layers, are where all neurons in one layer are connected to all neurons in the next layer.</a:t>
            </a:r>
          </a:p>
          <a:p>
            <a:endParaRPr lang="en-US" dirty="0"/>
          </a:p>
          <a:p>
            <a:r>
              <a:rPr lang="en-US" dirty="0"/>
              <a:t>The primary function of FC layers is to perform high-level reasoning based on the features extracted and abstracted by previous layers.</a:t>
            </a:r>
          </a:p>
          <a:p>
            <a:endParaRPr lang="en-US" dirty="0"/>
          </a:p>
          <a:p>
            <a:r>
              <a:rPr lang="en-US" dirty="0"/>
              <a:t>Before entering an FC layer, the output from the preceding pooling or convolutional layers is flattened into a single vector of values.</a:t>
            </a:r>
          </a:p>
          <a:p>
            <a:endParaRPr lang="en-US" dirty="0"/>
          </a:p>
          <a:p>
            <a:r>
              <a:rPr lang="en-US" dirty="0"/>
              <a:t>FC layers culminate in a classification decision, with the final layer typically employing a </a:t>
            </a:r>
            <a:r>
              <a:rPr lang="en-US" dirty="0" err="1"/>
              <a:t>softmax</a:t>
            </a:r>
            <a:r>
              <a:rPr lang="en-US" dirty="0"/>
              <a:t> activation function to predict the probability distribution across target classes.</a:t>
            </a:r>
          </a:p>
        </p:txBody>
      </p:sp>
      <p:sp>
        <p:nvSpPr>
          <p:cNvPr id="4" name="Slide Number Placeholder 3"/>
          <p:cNvSpPr>
            <a:spLocks noGrp="1"/>
          </p:cNvSpPr>
          <p:nvPr>
            <p:ph type="sldNum" sz="quarter" idx="5"/>
          </p:nvPr>
        </p:nvSpPr>
        <p:spPr/>
        <p:txBody>
          <a:bodyPr/>
          <a:lstStyle/>
          <a:p>
            <a:fld id="{794A10E0-070D-45D4-97BB-7EC7ECA0B4ED}" type="slidenum">
              <a:rPr lang="en-US" smtClean="0"/>
              <a:t>23</a:t>
            </a:fld>
            <a:endParaRPr lang="en-US"/>
          </a:p>
        </p:txBody>
      </p:sp>
    </p:spTree>
    <p:extLst>
      <p:ext uri="{BB962C8B-B14F-4D97-AF65-F5344CB8AC3E}">
        <p14:creationId xmlns:p14="http://schemas.microsoft.com/office/powerpoint/2010/main" val="145165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CECEC"/>
                </a:solidFill>
                <a:effectLst/>
                <a:latin typeface="Söhne"/>
              </a:rPr>
              <a:t>CNN training involves adjusting the weights of filters and neurons to minimize the difference between the predicted output and the true labels, typically using backpropagation and gradient descent algorithms.</a:t>
            </a:r>
          </a:p>
          <a:p>
            <a:pPr algn="l">
              <a:buFont typeface="Arial" panose="020B0604020202020204" pitchFamily="34" charset="0"/>
              <a:buChar char="•"/>
            </a:pPr>
            <a:r>
              <a:rPr lang="en-US" b="0" i="0" dirty="0">
                <a:solidFill>
                  <a:srgbClr val="ECECEC"/>
                </a:solidFill>
                <a:effectLst/>
                <a:latin typeface="Söhne"/>
              </a:rPr>
              <a:t>Regularization techniques like dropout and weight decay are employed to prevent overfitting, ensuring the model generalizes well to unseen data.</a:t>
            </a:r>
          </a:p>
          <a:p>
            <a:pPr algn="l">
              <a:buFont typeface="Arial" panose="020B0604020202020204" pitchFamily="34" charset="0"/>
              <a:buChar char="•"/>
            </a:pPr>
            <a:r>
              <a:rPr lang="en-US" b="0" i="0" dirty="0">
                <a:solidFill>
                  <a:srgbClr val="ECECEC"/>
                </a:solidFill>
                <a:effectLst/>
                <a:latin typeface="Söhne"/>
              </a:rPr>
              <a:t>Data augmentation methods, such as flipping, rotation, and scaling, are widely used to increase the diversity of training data, further improving the robustness of the model.</a:t>
            </a:r>
          </a:p>
          <a:p>
            <a:endParaRPr lang="en-US" dirty="0"/>
          </a:p>
        </p:txBody>
      </p:sp>
      <p:sp>
        <p:nvSpPr>
          <p:cNvPr id="4" name="Slide Number Placeholder 3"/>
          <p:cNvSpPr>
            <a:spLocks noGrp="1"/>
          </p:cNvSpPr>
          <p:nvPr>
            <p:ph type="sldNum" sz="quarter" idx="5"/>
          </p:nvPr>
        </p:nvSpPr>
        <p:spPr/>
        <p:txBody>
          <a:bodyPr/>
          <a:lstStyle/>
          <a:p>
            <a:fld id="{794A10E0-070D-45D4-97BB-7EC7ECA0B4ED}" type="slidenum">
              <a:rPr lang="en-US" smtClean="0"/>
              <a:t>24</a:t>
            </a:fld>
            <a:endParaRPr lang="en-US"/>
          </a:p>
        </p:txBody>
      </p:sp>
    </p:spTree>
    <p:extLst>
      <p:ext uri="{BB962C8B-B14F-4D97-AF65-F5344CB8AC3E}">
        <p14:creationId xmlns:p14="http://schemas.microsoft.com/office/powerpoint/2010/main" val="2208074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their success, CNNs face challenges like understanding the 3D structure from 2D images, transferring learning across different domains, and ensuring model interpretability.</a:t>
            </a:r>
          </a:p>
          <a:p>
            <a:r>
              <a:rPr lang="en-US" dirty="0"/>
              <a:t>Ongoing research is focused on developing more sophisticated architectures, improving training efficiency, and making CNNs more interpretable and fair.</a:t>
            </a:r>
          </a:p>
          <a:p>
            <a:r>
              <a:rPr lang="en-US" dirty="0"/>
              <a:t>The exploration of unsupervised and semi-supervised learning methods offers promising avenues for leveraging unlabeled data in training CNNs.</a:t>
            </a:r>
          </a:p>
        </p:txBody>
      </p:sp>
      <p:sp>
        <p:nvSpPr>
          <p:cNvPr id="4" name="Slide Number Placeholder 3"/>
          <p:cNvSpPr>
            <a:spLocks noGrp="1"/>
          </p:cNvSpPr>
          <p:nvPr>
            <p:ph type="sldNum" sz="quarter" idx="5"/>
          </p:nvPr>
        </p:nvSpPr>
        <p:spPr/>
        <p:txBody>
          <a:bodyPr/>
          <a:lstStyle/>
          <a:p>
            <a:fld id="{794A10E0-070D-45D4-97BB-7EC7ECA0B4ED}" type="slidenum">
              <a:rPr lang="en-US" smtClean="0"/>
              <a:t>27</a:t>
            </a:fld>
            <a:endParaRPr lang="en-US"/>
          </a:p>
        </p:txBody>
      </p:sp>
    </p:spTree>
    <p:extLst>
      <p:ext uri="{BB962C8B-B14F-4D97-AF65-F5344CB8AC3E}">
        <p14:creationId xmlns:p14="http://schemas.microsoft.com/office/powerpoint/2010/main" val="3565958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Datasets: Collections of labeled images that serve as training material for computer vision systems.</a:t>
            </a:r>
          </a:p>
          <a:p>
            <a:r>
              <a:rPr lang="en-US" dirty="0"/>
              <a:t>Necessity: They allow neural networks to learn from examples and are used to compare the performance of different algorithms.</a:t>
            </a:r>
          </a:p>
          <a:p>
            <a:r>
              <a:rPr lang="en-US" dirty="0"/>
              <a:t>MNIST: A classic dataset of handwritten digits, ideal for beginners due to its simplicity.</a:t>
            </a:r>
          </a:p>
          <a:p>
            <a:r>
              <a:rPr lang="en-US" dirty="0"/>
              <a:t>CIFAR-10: A more complex dataset containing tiny color images of various objects, used for testing more advanced image classification models.</a:t>
            </a:r>
          </a:p>
        </p:txBody>
      </p:sp>
      <p:sp>
        <p:nvSpPr>
          <p:cNvPr id="4" name="Slide Number Placeholder 3"/>
          <p:cNvSpPr>
            <a:spLocks noGrp="1"/>
          </p:cNvSpPr>
          <p:nvPr>
            <p:ph type="sldNum" sz="quarter" idx="5"/>
          </p:nvPr>
        </p:nvSpPr>
        <p:spPr/>
        <p:txBody>
          <a:bodyPr/>
          <a:lstStyle/>
          <a:p>
            <a:fld id="{525B7AE5-8B6B-45BB-BCE2-0D5FF01E052A}" type="slidenum">
              <a:rPr lang="en-US" smtClean="0"/>
              <a:pPr/>
              <a:t>30</a:t>
            </a:fld>
            <a:endParaRPr lang="en-US" dirty="0"/>
          </a:p>
        </p:txBody>
      </p:sp>
    </p:spTree>
    <p:extLst>
      <p:ext uri="{BB962C8B-B14F-4D97-AF65-F5344CB8AC3E}">
        <p14:creationId xmlns:p14="http://schemas.microsoft.com/office/powerpoint/2010/main" val="2360464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31</a:t>
            </a:fld>
            <a:endParaRPr lang="en-US" dirty="0"/>
          </a:p>
        </p:txBody>
      </p:sp>
    </p:spTree>
    <p:extLst>
      <p:ext uri="{BB962C8B-B14F-4D97-AF65-F5344CB8AC3E}">
        <p14:creationId xmlns:p14="http://schemas.microsoft.com/office/powerpoint/2010/main" val="4213855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Networks (CNNs) offer superior accuracy in image classification by preserving spatial hierarchy.</a:t>
            </a:r>
          </a:p>
          <a:p>
            <a:r>
              <a:rPr lang="en-US" dirty="0"/>
              <a:t>Key components of CNN architecture: Convolutional layers for feature extraction, Pooling layers for dimensionality reduction, and Fully Connected layers </a:t>
            </a:r>
          </a:p>
        </p:txBody>
      </p:sp>
      <p:sp>
        <p:nvSpPr>
          <p:cNvPr id="4" name="Slide Number Placeholder 3"/>
          <p:cNvSpPr>
            <a:spLocks noGrp="1"/>
          </p:cNvSpPr>
          <p:nvPr>
            <p:ph type="sldNum" sz="quarter" idx="5"/>
          </p:nvPr>
        </p:nvSpPr>
        <p:spPr/>
        <p:txBody>
          <a:bodyPr/>
          <a:lstStyle/>
          <a:p>
            <a:fld id="{794A10E0-070D-45D4-97BB-7EC7ECA0B4ED}" type="slidenum">
              <a:rPr lang="en-US" smtClean="0"/>
              <a:t>32</a:t>
            </a:fld>
            <a:endParaRPr lang="en-US"/>
          </a:p>
        </p:txBody>
      </p:sp>
    </p:spTree>
    <p:extLst>
      <p:ext uri="{BB962C8B-B14F-4D97-AF65-F5344CB8AC3E}">
        <p14:creationId xmlns:p14="http://schemas.microsoft.com/office/powerpoint/2010/main" val="1630206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4A10E0-070D-45D4-97BB-7EC7ECA0B4ED}" type="slidenum">
              <a:rPr lang="en-US" smtClean="0"/>
              <a:t>33</a:t>
            </a:fld>
            <a:endParaRPr lang="en-US"/>
          </a:p>
        </p:txBody>
      </p:sp>
    </p:spTree>
    <p:extLst>
      <p:ext uri="{BB962C8B-B14F-4D97-AF65-F5344CB8AC3E}">
        <p14:creationId xmlns:p14="http://schemas.microsoft.com/office/powerpoint/2010/main" val="3090611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4A10E0-070D-45D4-97BB-7EC7ECA0B4ED}" type="slidenum">
              <a:rPr lang="en-US" smtClean="0"/>
              <a:t>4</a:t>
            </a:fld>
            <a:endParaRPr lang="en-US"/>
          </a:p>
        </p:txBody>
      </p:sp>
    </p:spTree>
    <p:extLst>
      <p:ext uri="{BB962C8B-B14F-4D97-AF65-F5344CB8AC3E}">
        <p14:creationId xmlns:p14="http://schemas.microsoft.com/office/powerpoint/2010/main" val="2800259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model summary printed as shown in figure 3.4. You can see that the output of the flatten layer is a vector with 784 nodes, as discussed before, since we have 784 pixels in each 28 × 28 images. As designed, the hidden layers produce 512 nodes each; and, finally, the output layer (dense_3) produces a layer with 10 nodes</a:t>
            </a:r>
          </a:p>
          <a:p>
            <a:endParaRPr lang="en-US" dirty="0"/>
          </a:p>
          <a:p>
            <a:r>
              <a:rPr lang="en-US" dirty="0"/>
              <a:t>The Param # field represents the number of parameters (weights) produced at each layer. These are the weights that will be adjusted and learned during the training process.</a:t>
            </a:r>
          </a:p>
          <a:p>
            <a:endParaRPr lang="en-US" dirty="0"/>
          </a:p>
          <a:p>
            <a:r>
              <a:rPr lang="en-US" dirty="0"/>
              <a:t>They are calculated as follows:.</a:t>
            </a:r>
          </a:p>
          <a:p>
            <a:r>
              <a:rPr lang="en-US" dirty="0"/>
              <a:t>1 Params after the flatten layer = 0, because this layer only flattens the image to a  vector for feeding into the input layer. The weights haven’t been added yet.</a:t>
            </a:r>
          </a:p>
          <a:p>
            <a:r>
              <a:rPr lang="en-US" dirty="0"/>
              <a:t>2 Params after layer 1 = (784 nodes in input layer) × (512 in hidden layer 1) + (512 connections to biases) = 401,920.</a:t>
            </a:r>
          </a:p>
          <a:p>
            <a:r>
              <a:rPr lang="en-US" dirty="0"/>
              <a:t>3 Params after layer 2 = (512 nodes in hidden layer 1) × (512 in hidden layer 2) + (512 connections to biases) = 262,656.</a:t>
            </a:r>
          </a:p>
          <a:p>
            <a:r>
              <a:rPr lang="en-US" dirty="0"/>
              <a:t>4 Params after layer 3= (512 nodes in hidden layer 2) × (10 in output layer) + (10 connections to biases) = 5,130.</a:t>
            </a:r>
          </a:p>
          <a:p>
            <a:r>
              <a:rPr lang="en-US" dirty="0"/>
              <a:t>5 Total params in the network = 401,920 + 262,656 + 5,130 = 669,706. </a:t>
            </a:r>
          </a:p>
          <a:p>
            <a:endParaRPr lang="en-US" dirty="0"/>
          </a:p>
          <a:p>
            <a:r>
              <a:rPr lang="en-US" dirty="0"/>
              <a:t>This means that in this tiny network, we have a total of 669,706 parameters (weights and biases) that the network needs to learn and whose values it needs to tune to optimize the error function. This is a huge number for such a small network. You can see how this</a:t>
            </a:r>
          </a:p>
          <a:p>
            <a:r>
              <a:rPr lang="en-US" dirty="0"/>
              <a:t>number would grow out of control if we added more nodes and layers or used bigger images. This is one of the two major drawbacks of MLPs that we will discuss next.</a:t>
            </a:r>
          </a:p>
          <a:p>
            <a:endParaRPr lang="en-US" dirty="0"/>
          </a:p>
          <a:p>
            <a:endParaRPr lang="en-US" dirty="0"/>
          </a:p>
        </p:txBody>
      </p:sp>
      <p:sp>
        <p:nvSpPr>
          <p:cNvPr id="4" name="Slide Number Placeholder 3"/>
          <p:cNvSpPr>
            <a:spLocks noGrp="1"/>
          </p:cNvSpPr>
          <p:nvPr>
            <p:ph type="sldNum" sz="quarter" idx="5"/>
          </p:nvPr>
        </p:nvSpPr>
        <p:spPr/>
        <p:txBody>
          <a:bodyPr/>
          <a:lstStyle/>
          <a:p>
            <a:fld id="{794A10E0-070D-45D4-97BB-7EC7ECA0B4ED}" type="slidenum">
              <a:rPr lang="en-US" smtClean="0"/>
              <a:t>5</a:t>
            </a:fld>
            <a:endParaRPr lang="en-US"/>
          </a:p>
        </p:txBody>
      </p:sp>
    </p:spTree>
    <p:extLst>
      <p:ext uri="{BB962C8B-B14F-4D97-AF65-F5344CB8AC3E}">
        <p14:creationId xmlns:p14="http://schemas.microsoft.com/office/powerpoint/2010/main" val="2876367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why traditional neural networks (MLPs) aren't always ideal for image classification. MLPs excel with data where order doesn't matter. Think of a customer database – swapping two customers' information would likely have little impact. Images are different; the position of pixels is crucial to understanding the content.  MLPs require images to be flattened, disrupting this structure.</a:t>
            </a:r>
          </a:p>
          <a:p>
            <a:endParaRPr lang="en-US" dirty="0"/>
          </a:p>
          <a:p>
            <a:r>
              <a:rPr lang="en-US" dirty="0"/>
              <a:t>The MNIST dataset, with its handwritten digits, shows MLPs can handle images, but at a cost. The sheer amount of image data leads to a massive number of parameters, making MLPs prone to overfitting and slow to train.</a:t>
            </a:r>
          </a:p>
          <a:p>
            <a:endParaRPr lang="en-US" dirty="0"/>
          </a:p>
          <a:p>
            <a:r>
              <a:rPr lang="en-US" dirty="0"/>
              <a:t>This is where CNNs shine. They have specialized layers that analyze the image directly, keeping spatial relationships intact. Convolutional layers find patterns regardless of location, while pooling layers make everything faster without sacrificing essential information. CNNs even use familiar fully connected layers for final classification, but with the benefit of working with the powerful image features extracted beforehand.</a:t>
            </a:r>
          </a:p>
          <a:p>
            <a:endParaRPr lang="en-US" dirty="0"/>
          </a:p>
          <a:p>
            <a:endParaRPr lang="en-US" dirty="0"/>
          </a:p>
          <a:p>
            <a:endParaRPr lang="en-US" dirty="0"/>
          </a:p>
          <a:p>
            <a:r>
              <a:rPr lang="en-US" dirty="0"/>
              <a:t>the application of Multi-Layer Perceptrons (MLPs) to image classification problems, focusing on the MNIST dataset as a case study. </a:t>
            </a:r>
          </a:p>
          <a:p>
            <a:endParaRPr lang="en-US" dirty="0"/>
          </a:p>
          <a:p>
            <a:r>
              <a:rPr lang="en-US" dirty="0"/>
              <a:t>MLP Architecture Overview: It starts by recalling the MLP architecture from a previous chapter, highlighting its structure of an input layer, one or more hidden layers, and an output layer. This architecture is used to classify images of digits (0 to 9) within the MNIST dataset.</a:t>
            </a:r>
          </a:p>
          <a:p>
            <a:endParaRPr lang="en-US" dirty="0"/>
          </a:p>
          <a:p>
            <a:r>
              <a:rPr lang="en-US" dirty="0"/>
              <a:t>Input Layer Processing: The document explains the preprocessing required for 2D images to be used with MLPs, emphasizing the need to flatten the image into a 1D vector. This process, although necessary, leads to a loss of spatial information which is critical for understanding images.</a:t>
            </a:r>
          </a:p>
          <a:p>
            <a:endParaRPr lang="en-US" dirty="0"/>
          </a:p>
          <a:p>
            <a:r>
              <a:rPr lang="en-US" dirty="0"/>
              <a:t>Hidden Layers and Activation Functions: The MLP architecture for the MNIST dataset typically includes two hidden layers with a </a:t>
            </a:r>
            <a:r>
              <a:rPr lang="en-US" dirty="0" err="1"/>
              <a:t>ReLU</a:t>
            </a:r>
            <a:r>
              <a:rPr lang="en-US" dirty="0"/>
              <a:t> (Rectified Linear Unit) activation function. This section outlines the role of hidden layers in learning features from the input data and the importance of choosing the right activation function for these layers.</a:t>
            </a:r>
          </a:p>
          <a:p>
            <a:endParaRPr lang="en-US" dirty="0"/>
          </a:p>
          <a:p>
            <a:r>
              <a:rPr lang="en-US" dirty="0"/>
              <a:t>Output Layer Configuration: The output layer's design is straightforward, with the number of nodes equal to the number of classes to be detected. In the MNIST example, this means 10 nodes. The </a:t>
            </a:r>
            <a:r>
              <a:rPr lang="en-US" dirty="0" err="1"/>
              <a:t>softmax</a:t>
            </a:r>
            <a:r>
              <a:rPr lang="en-US" dirty="0"/>
              <a:t> activation function is recommended for the output layer in multi-class classification problems.</a:t>
            </a:r>
          </a:p>
          <a:p>
            <a:endParaRPr lang="en-US" dirty="0"/>
          </a:p>
          <a:p>
            <a:r>
              <a:rPr lang="en-US" dirty="0"/>
              <a:t>Putting It All Together: A detailed example shows how to construct the MLP model using </a:t>
            </a:r>
            <a:r>
              <a:rPr lang="en-US" dirty="0" err="1"/>
              <a:t>Keras</a:t>
            </a:r>
            <a:r>
              <a:rPr lang="en-US" dirty="0"/>
              <a:t>, a popular deep learning library. This includes flattening the image for the input layer, adding densely connected layers for the hidden layers, and configuring the output layer with the </a:t>
            </a:r>
            <a:r>
              <a:rPr lang="en-US" dirty="0" err="1"/>
              <a:t>softmax</a:t>
            </a:r>
            <a:r>
              <a:rPr lang="en-US" dirty="0"/>
              <a:t> function.</a:t>
            </a:r>
          </a:p>
          <a:p>
            <a:endParaRPr lang="en-US" dirty="0"/>
          </a:p>
          <a:p>
            <a:r>
              <a:rPr lang="en-US" dirty="0"/>
              <a:t>Drawbacks of Using MLPs for Image Classification: The section concludes by discussing the limitations of using MLPs for image classification, notably the significant loss of spatial features due to flattening the image and the high computational cost associated with fully connected layers. It hints at Convolutional Neural Networks (CNNs) as a more efficient alternative for handling image data, setting the stage for the next sections of the chapter.</a:t>
            </a:r>
          </a:p>
        </p:txBody>
      </p:sp>
      <p:sp>
        <p:nvSpPr>
          <p:cNvPr id="4" name="Slide Number Placeholder 3"/>
          <p:cNvSpPr>
            <a:spLocks noGrp="1"/>
          </p:cNvSpPr>
          <p:nvPr>
            <p:ph type="sldNum" sz="quarter" idx="5"/>
          </p:nvPr>
        </p:nvSpPr>
        <p:spPr/>
        <p:txBody>
          <a:bodyPr/>
          <a:lstStyle/>
          <a:p>
            <a:fld id="{794A10E0-070D-45D4-97BB-7EC7ECA0B4ED}" type="slidenum">
              <a:rPr lang="en-US" smtClean="0"/>
              <a:t>6</a:t>
            </a:fld>
            <a:endParaRPr lang="en-US"/>
          </a:p>
        </p:txBody>
      </p:sp>
    </p:spTree>
    <p:extLst>
      <p:ext uri="{BB962C8B-B14F-4D97-AF65-F5344CB8AC3E}">
        <p14:creationId xmlns:p14="http://schemas.microsoft.com/office/powerpoint/2010/main" val="84126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4A10E0-070D-45D4-97BB-7EC7ECA0B4ED}" type="slidenum">
              <a:rPr lang="en-US" smtClean="0"/>
              <a:t>7</a:t>
            </a:fld>
            <a:endParaRPr lang="en-US"/>
          </a:p>
        </p:txBody>
      </p:sp>
    </p:spTree>
    <p:extLst>
      <p:ext uri="{BB962C8B-B14F-4D97-AF65-F5344CB8AC3E}">
        <p14:creationId xmlns:p14="http://schemas.microsoft.com/office/powerpoint/2010/main" val="200975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4A10E0-070D-45D4-97BB-7EC7ECA0B4ED}" type="slidenum">
              <a:rPr lang="en-US" smtClean="0"/>
              <a:t>8</a:t>
            </a:fld>
            <a:endParaRPr lang="en-US"/>
          </a:p>
        </p:txBody>
      </p:sp>
    </p:spTree>
    <p:extLst>
      <p:ext uri="{BB962C8B-B14F-4D97-AF65-F5344CB8AC3E}">
        <p14:creationId xmlns:p14="http://schemas.microsoft.com/office/powerpoint/2010/main" val="681398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014B0-80D1-5449-6A18-2770125C2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B988-1E0E-1AD1-EF5D-A207659957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B255DF-6D4E-7A09-4F62-EA06CB95C0C0}"/>
              </a:ext>
            </a:extLst>
          </p:cNvPr>
          <p:cNvSpPr>
            <a:spLocks noGrp="1"/>
          </p:cNvSpPr>
          <p:nvPr>
            <p:ph type="body" idx="1"/>
          </p:nvPr>
        </p:nvSpPr>
        <p:spPr/>
        <p:txBody>
          <a:bodyPr/>
          <a:lstStyle/>
          <a:p>
            <a:r>
              <a:rPr lang="en-US" dirty="0"/>
              <a:t>Overview of Image Classification Pipeline: We  have starts by revisited the image classification pipeline introduced  earlier . It outlines the four critical steps involved in the process: Input Data, Preprocessing, Feature Extraction, and the Machine Learning (ML) Model. These steps are essential for transforming raw image data into a format that can be analyzed and classified by a model.</a:t>
            </a:r>
          </a:p>
          <a:p>
            <a:endParaRPr lang="en-US" dirty="0"/>
          </a:p>
          <a:p>
            <a:r>
              <a:rPr lang="en-US" dirty="0"/>
              <a:t>Transition from Traditional ML to Deep Learning: Before the advent of deep learning, feature extraction was predominantly a manual process, where features were handpicked and then fed into a classifier like SVM (Support Vector Machines). neural networks revolutionize this process , which automate feature learning and classification, thus streamlining steps 3 and 4 of the image classification pipeline.</a:t>
            </a:r>
          </a:p>
          <a:p>
            <a:endParaRPr lang="en-US" dirty="0"/>
          </a:p>
          <a:p>
            <a:r>
              <a:rPr lang="en-US" dirty="0"/>
              <a:t>CNN Architecture Simplification: CNN architecture  has three main components: the Input Layer, Convolutional Layers (for feature extraction), and Fully Connected Layers (for classification). This simplification serves to illustrate CNN's high-level structure, emphasizing its efficiency in handling images by retaining spatial hierarchies and reducing parameter count through localized connections.</a:t>
            </a:r>
          </a:p>
          <a:p>
            <a:endParaRPr lang="en-US" dirty="0"/>
          </a:p>
          <a:p>
            <a:r>
              <a:rPr lang="en-US" dirty="0"/>
              <a:t>Illustrative Example:  the  hypothetical example  above is provided to visualize how CNNs process an image to classify it into one of two categories. This example walks through the journey of an image through convolutional layers where feature maps are created and progressively abstracted, highlighting the network's ability to learn complex features through depth.</a:t>
            </a:r>
          </a:p>
          <a:p>
            <a:endParaRPr lang="en-US" dirty="0"/>
          </a:p>
          <a:p>
            <a:r>
              <a:rPr lang="en-US" dirty="0"/>
              <a:t>Feature Extraction and Classification in CNNs: Convolutional layers learn features from the image, transforming them into a compact representation. This representation is then used by fully connected layers to classify the image. This demonstrates the CNN's unique ability to both extract and use image features for classification. convolutional layers extract features from images, transforming them into a flattened vector of learned features. This vector then passes through fully connected layers, which classify the image based on these features. This process showcases the dual role of The section elaborates on how CNNs in both feature learning and classification, setting the stage for their detailed exploration in subsequent sections.</a:t>
            </a:r>
          </a:p>
          <a:p>
            <a:endParaRPr lang="en-US" dirty="0"/>
          </a:p>
          <a:p>
            <a:endParaRPr lang="en-US" dirty="0"/>
          </a:p>
          <a:p>
            <a:endParaRPr lang="en-US" dirty="0"/>
          </a:p>
          <a:p>
            <a:r>
              <a:rPr lang="en-US" dirty="0"/>
              <a:t>CNNs  are often  used to perform obj classification as they are well suited to handle image data and can capture complex patterns and relationships between pixels.</a:t>
            </a:r>
          </a:p>
          <a:p>
            <a:endParaRPr lang="en-US" dirty="0"/>
          </a:p>
          <a:p>
            <a:r>
              <a:rPr lang="en-US" dirty="0"/>
              <a:t>Ti improve performance of the model  techniques such as data augmentation , transfer learning  and regularization may be used</a:t>
            </a:r>
          </a:p>
        </p:txBody>
      </p:sp>
      <p:sp>
        <p:nvSpPr>
          <p:cNvPr id="4" name="Slide Number Placeholder 3">
            <a:extLst>
              <a:ext uri="{FF2B5EF4-FFF2-40B4-BE49-F238E27FC236}">
                <a16:creationId xmlns:a16="http://schemas.microsoft.com/office/drawing/2014/main" id="{E7BC92DA-179A-D9E3-4FF5-7B15B15D9B9A}"/>
              </a:ext>
            </a:extLst>
          </p:cNvPr>
          <p:cNvSpPr>
            <a:spLocks noGrp="1"/>
          </p:cNvSpPr>
          <p:nvPr>
            <p:ph type="sldNum" sz="quarter" idx="5"/>
          </p:nvPr>
        </p:nvSpPr>
        <p:spPr/>
        <p:txBody>
          <a:bodyPr/>
          <a:lstStyle/>
          <a:p>
            <a:fld id="{CDA9CF80-E55D-4E17-A548-C56CEB788CB3}" type="slidenum">
              <a:rPr lang="en-US" smtClean="0"/>
              <a:t>9</a:t>
            </a:fld>
            <a:endParaRPr lang="en-US"/>
          </a:p>
        </p:txBody>
      </p:sp>
    </p:spTree>
    <p:extLst>
      <p:ext uri="{BB962C8B-B14F-4D97-AF65-F5344CB8AC3E}">
        <p14:creationId xmlns:p14="http://schemas.microsoft.com/office/powerpoint/2010/main" val="244031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7F00-B197-0683-0729-3817150816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7F569-2669-B5FA-5A57-AFEE3A748F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E64E44-DDC3-F425-EBF2-C769002919E3}"/>
              </a:ext>
            </a:extLst>
          </p:cNvPr>
          <p:cNvSpPr>
            <a:spLocks noGrp="1"/>
          </p:cNvSpPr>
          <p:nvPr>
            <p:ph type="dt" sz="half" idx="10"/>
          </p:nvPr>
        </p:nvSpPr>
        <p:spPr/>
        <p:txBody>
          <a:bodyPr/>
          <a:lstStyle/>
          <a:p>
            <a:fld id="{C78A6607-0A11-4D3A-BA1B-414725501E04}" type="datetimeFigureOut">
              <a:rPr lang="en-US" smtClean="0"/>
              <a:t>6/26/2024</a:t>
            </a:fld>
            <a:endParaRPr lang="en-US"/>
          </a:p>
        </p:txBody>
      </p:sp>
      <p:sp>
        <p:nvSpPr>
          <p:cNvPr id="5" name="Footer Placeholder 4">
            <a:extLst>
              <a:ext uri="{FF2B5EF4-FFF2-40B4-BE49-F238E27FC236}">
                <a16:creationId xmlns:a16="http://schemas.microsoft.com/office/drawing/2014/main" id="{63D4B984-A142-66DF-F7EE-41740887B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F4B317-C31F-4DD5-BF38-8B2E89EF3BDF}"/>
              </a:ext>
            </a:extLst>
          </p:cNvPr>
          <p:cNvSpPr>
            <a:spLocks noGrp="1"/>
          </p:cNvSpPr>
          <p:nvPr>
            <p:ph type="sldNum" sz="quarter" idx="12"/>
          </p:nvPr>
        </p:nvSpPr>
        <p:spPr/>
        <p:txBody>
          <a:bodyPr/>
          <a:lstStyle/>
          <a:p>
            <a:fld id="{01A25C88-B025-4C50-BA67-A1DDF053E34C}" type="slidenum">
              <a:rPr lang="en-US" smtClean="0"/>
              <a:t>‹#›</a:t>
            </a:fld>
            <a:endParaRPr lang="en-US"/>
          </a:p>
        </p:txBody>
      </p:sp>
    </p:spTree>
    <p:extLst>
      <p:ext uri="{BB962C8B-B14F-4D97-AF65-F5344CB8AC3E}">
        <p14:creationId xmlns:p14="http://schemas.microsoft.com/office/powerpoint/2010/main" val="2601237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EA54-67AF-E13F-B41B-E135943902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11A444-50FD-8511-A906-B4374158AF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E3447C-E426-09E9-EFF7-82E9EBCE2960}"/>
              </a:ext>
            </a:extLst>
          </p:cNvPr>
          <p:cNvSpPr>
            <a:spLocks noGrp="1"/>
          </p:cNvSpPr>
          <p:nvPr>
            <p:ph type="dt" sz="half" idx="10"/>
          </p:nvPr>
        </p:nvSpPr>
        <p:spPr/>
        <p:txBody>
          <a:bodyPr/>
          <a:lstStyle/>
          <a:p>
            <a:fld id="{C78A6607-0A11-4D3A-BA1B-414725501E04}" type="datetimeFigureOut">
              <a:rPr lang="en-US" smtClean="0"/>
              <a:t>6/26/2024</a:t>
            </a:fld>
            <a:endParaRPr lang="en-US"/>
          </a:p>
        </p:txBody>
      </p:sp>
      <p:sp>
        <p:nvSpPr>
          <p:cNvPr id="5" name="Footer Placeholder 4">
            <a:extLst>
              <a:ext uri="{FF2B5EF4-FFF2-40B4-BE49-F238E27FC236}">
                <a16:creationId xmlns:a16="http://schemas.microsoft.com/office/drawing/2014/main" id="{5D521B07-A996-622A-986E-863A31161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27302-7833-D323-E676-0C73E23987C3}"/>
              </a:ext>
            </a:extLst>
          </p:cNvPr>
          <p:cNvSpPr>
            <a:spLocks noGrp="1"/>
          </p:cNvSpPr>
          <p:nvPr>
            <p:ph type="sldNum" sz="quarter" idx="12"/>
          </p:nvPr>
        </p:nvSpPr>
        <p:spPr/>
        <p:txBody>
          <a:bodyPr/>
          <a:lstStyle/>
          <a:p>
            <a:fld id="{01A25C88-B025-4C50-BA67-A1DDF053E34C}" type="slidenum">
              <a:rPr lang="en-US" smtClean="0"/>
              <a:t>‹#›</a:t>
            </a:fld>
            <a:endParaRPr lang="en-US"/>
          </a:p>
        </p:txBody>
      </p:sp>
    </p:spTree>
    <p:extLst>
      <p:ext uri="{BB962C8B-B14F-4D97-AF65-F5344CB8AC3E}">
        <p14:creationId xmlns:p14="http://schemas.microsoft.com/office/powerpoint/2010/main" val="3991977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E06B1D-1612-F0E5-B732-A027701225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031ADB-1E3E-799C-CC98-E43C42F89C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C8C84-BBFB-CFFB-B196-41A4C796AECF}"/>
              </a:ext>
            </a:extLst>
          </p:cNvPr>
          <p:cNvSpPr>
            <a:spLocks noGrp="1"/>
          </p:cNvSpPr>
          <p:nvPr>
            <p:ph type="dt" sz="half" idx="10"/>
          </p:nvPr>
        </p:nvSpPr>
        <p:spPr/>
        <p:txBody>
          <a:bodyPr/>
          <a:lstStyle/>
          <a:p>
            <a:fld id="{C78A6607-0A11-4D3A-BA1B-414725501E04}" type="datetimeFigureOut">
              <a:rPr lang="en-US" smtClean="0"/>
              <a:t>6/26/2024</a:t>
            </a:fld>
            <a:endParaRPr lang="en-US"/>
          </a:p>
        </p:txBody>
      </p:sp>
      <p:sp>
        <p:nvSpPr>
          <p:cNvPr id="5" name="Footer Placeholder 4">
            <a:extLst>
              <a:ext uri="{FF2B5EF4-FFF2-40B4-BE49-F238E27FC236}">
                <a16:creationId xmlns:a16="http://schemas.microsoft.com/office/drawing/2014/main" id="{FEB292F3-0F52-6CDF-20E1-D5FFBD6BB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7CC67-F187-39BF-80AC-A4A3C139A21B}"/>
              </a:ext>
            </a:extLst>
          </p:cNvPr>
          <p:cNvSpPr>
            <a:spLocks noGrp="1"/>
          </p:cNvSpPr>
          <p:nvPr>
            <p:ph type="sldNum" sz="quarter" idx="12"/>
          </p:nvPr>
        </p:nvSpPr>
        <p:spPr/>
        <p:txBody>
          <a:bodyPr/>
          <a:lstStyle/>
          <a:p>
            <a:fld id="{01A25C88-B025-4C50-BA67-A1DDF053E34C}" type="slidenum">
              <a:rPr lang="en-US" smtClean="0"/>
              <a:t>‹#›</a:t>
            </a:fld>
            <a:endParaRPr lang="en-US"/>
          </a:p>
        </p:txBody>
      </p:sp>
    </p:spTree>
    <p:extLst>
      <p:ext uri="{BB962C8B-B14F-4D97-AF65-F5344CB8AC3E}">
        <p14:creationId xmlns:p14="http://schemas.microsoft.com/office/powerpoint/2010/main" val="382670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line with Bullets">
    <p:spTree>
      <p:nvGrpSpPr>
        <p:cNvPr id="1" name=""/>
        <p:cNvGrpSpPr/>
        <p:nvPr/>
      </p:nvGrpSpPr>
      <p:grpSpPr>
        <a:xfrm>
          <a:off x="0" y="0"/>
          <a:ext cx="0" cy="0"/>
          <a:chOff x="0" y="0"/>
          <a:chExt cx="0" cy="0"/>
        </a:xfrm>
      </p:grpSpPr>
      <p:sp>
        <p:nvSpPr>
          <p:cNvPr id="31" name="Title 1"/>
          <p:cNvSpPr>
            <a:spLocks noGrp="1"/>
          </p:cNvSpPr>
          <p:nvPr>
            <p:ph type="title" hasCustomPrompt="1"/>
          </p:nvPr>
        </p:nvSpPr>
        <p:spPr>
          <a:xfrm>
            <a:off x="696095" y="295897"/>
            <a:ext cx="10897504" cy="987472"/>
          </a:xfrm>
          <a:prstGeom prst="rect">
            <a:avLst/>
          </a:prstGeom>
        </p:spPr>
        <p:txBody>
          <a:bodyPr vert="horz" anchor="ctr">
            <a:normAutofit/>
          </a:bodyPr>
          <a:lstStyle>
            <a:lvl1pPr>
              <a:lnSpc>
                <a:spcPct val="80000"/>
              </a:lnSpc>
              <a:defRPr sz="4400" b="0" i="0" baseline="0">
                <a:latin typeface="+mj-lt"/>
                <a:ea typeface="Amazon Ember Display" panose="020F0603020204020204" pitchFamily="34" charset="0"/>
                <a:cs typeface="Amazon Ember Display" panose="020F0603020204020204" pitchFamily="34" charset="0"/>
              </a:defRPr>
            </a:lvl1pPr>
          </a:lstStyle>
          <a:p>
            <a:r>
              <a:rPr lang="en-US" dirty="0"/>
              <a:t>Click to edit master title</a:t>
            </a:r>
          </a:p>
        </p:txBody>
      </p:sp>
      <p:sp>
        <p:nvSpPr>
          <p:cNvPr id="32" name="Text Placeholder 4"/>
          <p:cNvSpPr>
            <a:spLocks noGrp="1"/>
          </p:cNvSpPr>
          <p:nvPr>
            <p:ph type="body" sz="quarter" idx="10" hasCustomPrompt="1"/>
          </p:nvPr>
        </p:nvSpPr>
        <p:spPr>
          <a:xfrm>
            <a:off x="694389" y="1310105"/>
            <a:ext cx="10885839" cy="4599628"/>
          </a:xfrm>
          <a:prstGeom prst="rect">
            <a:avLst/>
          </a:prstGeom>
        </p:spPr>
        <p:txBody>
          <a:bodyPr vert="horz" anchor="t"/>
          <a:lstStyle>
            <a:lvl1pPr>
              <a:lnSpc>
                <a:spcPct val="100000"/>
              </a:lnSpc>
              <a:spcBef>
                <a:spcPts val="800"/>
              </a:spcBef>
              <a:defRPr sz="2800" b="0" i="0">
                <a:latin typeface="+mn-lt"/>
                <a:ea typeface="Amazon Ember" panose="020B0603020204020204" pitchFamily="34" charset="0"/>
                <a:cs typeface="Amazon Ember" panose="020B0603020204020204" pitchFamily="34" charset="0"/>
              </a:defRPr>
            </a:lvl1pPr>
            <a:lvl2pPr marL="685457" indent="-228486">
              <a:lnSpc>
                <a:spcPct val="100000"/>
              </a:lnSpc>
              <a:spcBef>
                <a:spcPts val="800"/>
              </a:spcBef>
              <a:buFont typeface="Wingdings" charset="2"/>
              <a:buChar char="§"/>
              <a:defRPr sz="2400" b="0" i="0">
                <a:latin typeface="+mn-lt"/>
                <a:ea typeface="Amazon Ember" panose="020B0603020204020204" pitchFamily="34" charset="0"/>
                <a:cs typeface="Amazon Ember" panose="020B0603020204020204" pitchFamily="34" charset="0"/>
              </a:defRPr>
            </a:lvl2pPr>
            <a:lvl3pPr marL="1142428" indent="-228486">
              <a:lnSpc>
                <a:spcPct val="100000"/>
              </a:lnSpc>
              <a:spcBef>
                <a:spcPts val="800"/>
              </a:spcBef>
              <a:buFont typeface="Lucida Grande"/>
              <a:buChar char="-"/>
              <a:defRPr sz="2000" b="0" i="0">
                <a:latin typeface="+mn-lt"/>
                <a:ea typeface="Amazon Ember" panose="020B0603020204020204" pitchFamily="34" charset="0"/>
                <a:cs typeface="Amazon Ember" panose="020B0603020204020204" pitchFamily="34" charset="0"/>
              </a:defRPr>
            </a:lvl3pPr>
            <a:lvl4pPr marL="1599399" indent="-228486">
              <a:buFont typeface="Lucida Grande"/>
              <a:buChar char="-"/>
              <a:defRPr/>
            </a:lvl4pPr>
            <a:lvl5pPr marL="2056370" indent="-228486">
              <a:buFont typeface="Lucida Grande"/>
              <a:buChar char="-"/>
              <a:defRPr/>
            </a:lvl5pPr>
          </a:lstStyle>
          <a:p>
            <a:pPr lvl="0"/>
            <a:r>
              <a:rPr lang="en-US" dirty="0"/>
              <a:t>Click to edit text with bullets</a:t>
            </a:r>
          </a:p>
          <a:p>
            <a:pPr lvl="1"/>
            <a:r>
              <a:rPr lang="en-US" dirty="0"/>
              <a:t>Second level</a:t>
            </a:r>
          </a:p>
          <a:p>
            <a:pPr lvl="2"/>
            <a:r>
              <a:rPr lang="en-US" dirty="0"/>
              <a:t>Third level</a:t>
            </a:r>
          </a:p>
          <a:p>
            <a:pPr lvl="2"/>
            <a:endParaRPr lang="en-US" dirty="0"/>
          </a:p>
        </p:txBody>
      </p:sp>
      <p:sp>
        <p:nvSpPr>
          <p:cNvPr id="9" name="Rectangle 8">
            <a:extLst>
              <a:ext uri="{FF2B5EF4-FFF2-40B4-BE49-F238E27FC236}">
                <a16:creationId xmlns:a16="http://schemas.microsoft.com/office/drawing/2014/main" id="{B92E37C0-ABB0-CD4C-8AC5-54B941C6761C}"/>
              </a:ext>
            </a:extLst>
          </p:cNvPr>
          <p:cNvSpPr/>
          <p:nvPr userDrawn="1"/>
        </p:nvSpPr>
        <p:spPr>
          <a:xfrm>
            <a:off x="0" y="6858000"/>
            <a:ext cx="12192001" cy="87613"/>
          </a:xfrm>
          <a:prstGeom prst="rect">
            <a:avLst/>
          </a:prstGeom>
          <a:solidFill>
            <a:srgbClr val="383D3B"/>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sz="1300"/>
          </a:p>
        </p:txBody>
      </p:sp>
      <p:sp>
        <p:nvSpPr>
          <p:cNvPr id="10" name="TextBox 9">
            <a:extLst>
              <a:ext uri="{FF2B5EF4-FFF2-40B4-BE49-F238E27FC236}">
                <a16:creationId xmlns:a16="http://schemas.microsoft.com/office/drawing/2014/main" id="{9C84D9EB-6F3A-4D40-9DDC-2257AB2FC76A}"/>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endParaRPr lang="en-US" sz="1400" b="0" dirty="0">
              <a:solidFill>
                <a:schemeClr val="bg1">
                  <a:lumMod val="95000"/>
                </a:schemeClr>
              </a:solidFill>
              <a:latin typeface="Amazon Ember Light"/>
              <a:cs typeface="Amazon Ember Light"/>
            </a:endParaRPr>
          </a:p>
        </p:txBody>
      </p:sp>
    </p:spTree>
    <p:extLst>
      <p:ext uri="{BB962C8B-B14F-4D97-AF65-F5344CB8AC3E}">
        <p14:creationId xmlns:p14="http://schemas.microsoft.com/office/powerpoint/2010/main" val="699001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line with no bullets">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696098" y="295897"/>
            <a:ext cx="10870758" cy="987472"/>
          </a:xfrm>
          <a:prstGeom prst="rect">
            <a:avLst/>
          </a:prstGeom>
        </p:spPr>
        <p:txBody>
          <a:bodyPr vert="horz" anchor="ctr"/>
          <a:lstStyle>
            <a:lvl1pPr>
              <a:lnSpc>
                <a:spcPct val="80000"/>
              </a:lnSpc>
              <a:defRPr b="0" i="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a:t>
            </a:r>
          </a:p>
        </p:txBody>
      </p:sp>
      <p:sp>
        <p:nvSpPr>
          <p:cNvPr id="30" name="Text Placeholder 4"/>
          <p:cNvSpPr>
            <a:spLocks noGrp="1"/>
          </p:cNvSpPr>
          <p:nvPr>
            <p:ph type="body" sz="quarter" idx="10" hasCustomPrompt="1"/>
          </p:nvPr>
        </p:nvSpPr>
        <p:spPr>
          <a:xfrm>
            <a:off x="2632598" y="1355274"/>
            <a:ext cx="8934258" cy="4599628"/>
          </a:xfrm>
          <a:prstGeom prst="rect">
            <a:avLst/>
          </a:prstGeom>
        </p:spPr>
        <p:txBody>
          <a:bodyPr vert="horz"/>
          <a:lstStyle>
            <a:lvl1pPr marL="0" indent="0">
              <a:lnSpc>
                <a:spcPct val="100000"/>
              </a:lnSpc>
              <a:spcBef>
                <a:spcPts val="800"/>
              </a:spcBef>
              <a:buFontTx/>
              <a:buNone/>
              <a:defRPr b="0" i="0" baseline="0">
                <a:latin typeface="Amazon Ember" panose="020B0603020204020204" pitchFamily="34" charset="0"/>
                <a:ea typeface="Amazon Ember" panose="020B0603020204020204" pitchFamily="34" charset="0"/>
                <a:cs typeface="Amazon Ember" panose="020B0603020204020204" pitchFamily="34" charset="0"/>
              </a:defRPr>
            </a:lvl1pPr>
            <a:lvl2pPr marL="456971" indent="0">
              <a:spcBef>
                <a:spcPts val="800"/>
              </a:spcBef>
              <a:buFontTx/>
              <a:buNone/>
              <a:defRPr/>
            </a:lvl2pPr>
            <a:lvl3pPr marL="913942" indent="0">
              <a:spcBef>
                <a:spcPts val="800"/>
              </a:spcBef>
              <a:buFontTx/>
              <a:buNone/>
              <a:defRPr/>
            </a:lvl3pPr>
            <a:lvl4pPr marL="1599399" indent="-228486">
              <a:buFont typeface="Lucida Grande"/>
              <a:buChar char="-"/>
              <a:defRPr/>
            </a:lvl4pPr>
            <a:lvl5pPr marL="2056370" indent="-228486">
              <a:buFont typeface="Lucida Grande"/>
              <a:buChar char="-"/>
              <a:defRPr/>
            </a:lvl5pPr>
          </a:lstStyle>
          <a:p>
            <a:pPr lvl="0"/>
            <a:r>
              <a:rPr lang="en-US" dirty="0"/>
              <a:t>Click to edit text without bullets</a:t>
            </a:r>
          </a:p>
        </p:txBody>
      </p:sp>
      <p:sp>
        <p:nvSpPr>
          <p:cNvPr id="53" name="TextBox 52"/>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56" name="Rectangle 55"/>
          <p:cNvSpPr/>
          <p:nvPr userDrawn="1"/>
        </p:nvSpPr>
        <p:spPr>
          <a:xfrm>
            <a:off x="694389" y="6395912"/>
            <a:ext cx="13231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spTree>
    <p:extLst>
      <p:ext uri="{BB962C8B-B14F-4D97-AF65-F5344CB8AC3E}">
        <p14:creationId xmlns:p14="http://schemas.microsoft.com/office/powerpoint/2010/main" val="496757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y Future Divider">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826370" y="684866"/>
            <a:ext cx="10557766" cy="2520671"/>
          </a:xfrm>
          <a:prstGeom prst="rect">
            <a:avLst/>
          </a:prstGeom>
        </p:spPr>
        <p:txBody>
          <a:bodyPr vert="horz" anchor="b"/>
          <a:lstStyle>
            <a:lvl1pPr algn="ctr">
              <a:defRPr sz="6000" b="1" i="0" baseline="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I am the Triton slide</a:t>
            </a:r>
          </a:p>
        </p:txBody>
      </p:sp>
      <p:pic>
        <p:nvPicPr>
          <p:cNvPr id="4" name="Picture 3">
            <a:extLst>
              <a:ext uri="{FF2B5EF4-FFF2-40B4-BE49-F238E27FC236}">
                <a16:creationId xmlns:a16="http://schemas.microsoft.com/office/drawing/2014/main" id="{99B73B51-7533-9040-AF33-60330B1F43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399" y="4317953"/>
            <a:ext cx="1742266" cy="1741812"/>
          </a:xfrm>
          <a:prstGeom prst="rect">
            <a:avLst/>
          </a:prstGeom>
        </p:spPr>
      </p:pic>
    </p:spTree>
    <p:extLst>
      <p:ext uri="{BB962C8B-B14F-4D97-AF65-F5344CB8AC3E}">
        <p14:creationId xmlns:p14="http://schemas.microsoft.com/office/powerpoint/2010/main" val="335152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61F4-16ED-45AA-D388-F8BD18F16B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B93DA-673E-50D5-FAA3-01E557E68A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202D5-AB46-F13B-C95D-D4A60D3FEAA6}"/>
              </a:ext>
            </a:extLst>
          </p:cNvPr>
          <p:cNvSpPr>
            <a:spLocks noGrp="1"/>
          </p:cNvSpPr>
          <p:nvPr>
            <p:ph type="dt" sz="half" idx="10"/>
          </p:nvPr>
        </p:nvSpPr>
        <p:spPr/>
        <p:txBody>
          <a:bodyPr/>
          <a:lstStyle/>
          <a:p>
            <a:fld id="{C78A6607-0A11-4D3A-BA1B-414725501E04}" type="datetimeFigureOut">
              <a:rPr lang="en-US" smtClean="0"/>
              <a:t>6/26/2024</a:t>
            </a:fld>
            <a:endParaRPr lang="en-US"/>
          </a:p>
        </p:txBody>
      </p:sp>
      <p:sp>
        <p:nvSpPr>
          <p:cNvPr id="5" name="Footer Placeholder 4">
            <a:extLst>
              <a:ext uri="{FF2B5EF4-FFF2-40B4-BE49-F238E27FC236}">
                <a16:creationId xmlns:a16="http://schemas.microsoft.com/office/drawing/2014/main" id="{CEA617D2-05C9-BEBA-57BF-22682DEA0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0ADEC-8F26-8DDA-787A-3ADD8519B521}"/>
              </a:ext>
            </a:extLst>
          </p:cNvPr>
          <p:cNvSpPr>
            <a:spLocks noGrp="1"/>
          </p:cNvSpPr>
          <p:nvPr>
            <p:ph type="sldNum" sz="quarter" idx="12"/>
          </p:nvPr>
        </p:nvSpPr>
        <p:spPr/>
        <p:txBody>
          <a:bodyPr/>
          <a:lstStyle/>
          <a:p>
            <a:fld id="{01A25C88-B025-4C50-BA67-A1DDF053E34C}" type="slidenum">
              <a:rPr lang="en-US" smtClean="0"/>
              <a:t>‹#›</a:t>
            </a:fld>
            <a:endParaRPr lang="en-US"/>
          </a:p>
        </p:txBody>
      </p:sp>
    </p:spTree>
    <p:extLst>
      <p:ext uri="{BB962C8B-B14F-4D97-AF65-F5344CB8AC3E}">
        <p14:creationId xmlns:p14="http://schemas.microsoft.com/office/powerpoint/2010/main" val="2946337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CF5A-174C-FE69-2455-299D0EBF7C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9FD797-40D1-D9C9-4C13-45246977E3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2B3A31-6D65-4FD4-8926-9AC6B4BC4925}"/>
              </a:ext>
            </a:extLst>
          </p:cNvPr>
          <p:cNvSpPr>
            <a:spLocks noGrp="1"/>
          </p:cNvSpPr>
          <p:nvPr>
            <p:ph type="dt" sz="half" idx="10"/>
          </p:nvPr>
        </p:nvSpPr>
        <p:spPr/>
        <p:txBody>
          <a:bodyPr/>
          <a:lstStyle/>
          <a:p>
            <a:fld id="{C78A6607-0A11-4D3A-BA1B-414725501E04}" type="datetimeFigureOut">
              <a:rPr lang="en-US" smtClean="0"/>
              <a:t>6/26/2024</a:t>
            </a:fld>
            <a:endParaRPr lang="en-US"/>
          </a:p>
        </p:txBody>
      </p:sp>
      <p:sp>
        <p:nvSpPr>
          <p:cNvPr id="5" name="Footer Placeholder 4">
            <a:extLst>
              <a:ext uri="{FF2B5EF4-FFF2-40B4-BE49-F238E27FC236}">
                <a16:creationId xmlns:a16="http://schemas.microsoft.com/office/drawing/2014/main" id="{7B6C8C6B-41D6-877C-2CAD-878ACCFCD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5A13E1-CC02-88D5-F9D2-8534BE497F7B}"/>
              </a:ext>
            </a:extLst>
          </p:cNvPr>
          <p:cNvSpPr>
            <a:spLocks noGrp="1"/>
          </p:cNvSpPr>
          <p:nvPr>
            <p:ph type="sldNum" sz="quarter" idx="12"/>
          </p:nvPr>
        </p:nvSpPr>
        <p:spPr/>
        <p:txBody>
          <a:bodyPr/>
          <a:lstStyle/>
          <a:p>
            <a:fld id="{01A25C88-B025-4C50-BA67-A1DDF053E34C}" type="slidenum">
              <a:rPr lang="en-US" smtClean="0"/>
              <a:t>‹#›</a:t>
            </a:fld>
            <a:endParaRPr lang="en-US"/>
          </a:p>
        </p:txBody>
      </p:sp>
    </p:spTree>
    <p:extLst>
      <p:ext uri="{BB962C8B-B14F-4D97-AF65-F5344CB8AC3E}">
        <p14:creationId xmlns:p14="http://schemas.microsoft.com/office/powerpoint/2010/main" val="906122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F3C9-082F-6D5A-9B9D-C4AC0FC371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2BDAC4-4348-5A68-3669-CC7E5C1A29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C10A81-9E16-3208-B516-0438693B0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410E9F-A437-8579-805B-6C06BD30884C}"/>
              </a:ext>
            </a:extLst>
          </p:cNvPr>
          <p:cNvSpPr>
            <a:spLocks noGrp="1"/>
          </p:cNvSpPr>
          <p:nvPr>
            <p:ph type="dt" sz="half" idx="10"/>
          </p:nvPr>
        </p:nvSpPr>
        <p:spPr/>
        <p:txBody>
          <a:bodyPr/>
          <a:lstStyle/>
          <a:p>
            <a:fld id="{C78A6607-0A11-4D3A-BA1B-414725501E04}" type="datetimeFigureOut">
              <a:rPr lang="en-US" smtClean="0"/>
              <a:t>6/26/2024</a:t>
            </a:fld>
            <a:endParaRPr lang="en-US"/>
          </a:p>
        </p:txBody>
      </p:sp>
      <p:sp>
        <p:nvSpPr>
          <p:cNvPr id="6" name="Footer Placeholder 5">
            <a:extLst>
              <a:ext uri="{FF2B5EF4-FFF2-40B4-BE49-F238E27FC236}">
                <a16:creationId xmlns:a16="http://schemas.microsoft.com/office/drawing/2014/main" id="{6E6DD69C-D320-E12F-F59E-5413BC01AA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D1C608-4F61-E619-AE2F-DF24AB8FC982}"/>
              </a:ext>
            </a:extLst>
          </p:cNvPr>
          <p:cNvSpPr>
            <a:spLocks noGrp="1"/>
          </p:cNvSpPr>
          <p:nvPr>
            <p:ph type="sldNum" sz="quarter" idx="12"/>
          </p:nvPr>
        </p:nvSpPr>
        <p:spPr/>
        <p:txBody>
          <a:bodyPr/>
          <a:lstStyle/>
          <a:p>
            <a:fld id="{01A25C88-B025-4C50-BA67-A1DDF053E34C}" type="slidenum">
              <a:rPr lang="en-US" smtClean="0"/>
              <a:t>‹#›</a:t>
            </a:fld>
            <a:endParaRPr lang="en-US"/>
          </a:p>
        </p:txBody>
      </p:sp>
    </p:spTree>
    <p:extLst>
      <p:ext uri="{BB962C8B-B14F-4D97-AF65-F5344CB8AC3E}">
        <p14:creationId xmlns:p14="http://schemas.microsoft.com/office/powerpoint/2010/main" val="1021792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2944-3F43-36C2-D9D6-E6168D5F9E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B422BA-FBA2-AF5E-A3C8-A05B7FE19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5B164D-4B54-7B18-69C7-A16E42B643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FEF03A-E7CD-FDD4-EBF4-174F8A8BC7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6C7808-2621-83FD-FC38-896C23AFB5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645ECE-B067-341A-DB91-09F1F84052E3}"/>
              </a:ext>
            </a:extLst>
          </p:cNvPr>
          <p:cNvSpPr>
            <a:spLocks noGrp="1"/>
          </p:cNvSpPr>
          <p:nvPr>
            <p:ph type="dt" sz="half" idx="10"/>
          </p:nvPr>
        </p:nvSpPr>
        <p:spPr/>
        <p:txBody>
          <a:bodyPr/>
          <a:lstStyle/>
          <a:p>
            <a:fld id="{C78A6607-0A11-4D3A-BA1B-414725501E04}" type="datetimeFigureOut">
              <a:rPr lang="en-US" smtClean="0"/>
              <a:t>6/26/2024</a:t>
            </a:fld>
            <a:endParaRPr lang="en-US"/>
          </a:p>
        </p:txBody>
      </p:sp>
      <p:sp>
        <p:nvSpPr>
          <p:cNvPr id="8" name="Footer Placeholder 7">
            <a:extLst>
              <a:ext uri="{FF2B5EF4-FFF2-40B4-BE49-F238E27FC236}">
                <a16:creationId xmlns:a16="http://schemas.microsoft.com/office/drawing/2014/main" id="{BE9872C5-3242-009C-E438-88E1A627F1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352C3-2D00-B230-3829-6E3BD2601262}"/>
              </a:ext>
            </a:extLst>
          </p:cNvPr>
          <p:cNvSpPr>
            <a:spLocks noGrp="1"/>
          </p:cNvSpPr>
          <p:nvPr>
            <p:ph type="sldNum" sz="quarter" idx="12"/>
          </p:nvPr>
        </p:nvSpPr>
        <p:spPr/>
        <p:txBody>
          <a:bodyPr/>
          <a:lstStyle/>
          <a:p>
            <a:fld id="{01A25C88-B025-4C50-BA67-A1DDF053E34C}" type="slidenum">
              <a:rPr lang="en-US" smtClean="0"/>
              <a:t>‹#›</a:t>
            </a:fld>
            <a:endParaRPr lang="en-US"/>
          </a:p>
        </p:txBody>
      </p:sp>
    </p:spTree>
    <p:extLst>
      <p:ext uri="{BB962C8B-B14F-4D97-AF65-F5344CB8AC3E}">
        <p14:creationId xmlns:p14="http://schemas.microsoft.com/office/powerpoint/2010/main" val="197419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AB8D7-035A-8556-91B7-7C5AA31296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067CD-1CA3-A358-235E-4B77C87A6307}"/>
              </a:ext>
            </a:extLst>
          </p:cNvPr>
          <p:cNvSpPr>
            <a:spLocks noGrp="1"/>
          </p:cNvSpPr>
          <p:nvPr>
            <p:ph type="dt" sz="half" idx="10"/>
          </p:nvPr>
        </p:nvSpPr>
        <p:spPr/>
        <p:txBody>
          <a:bodyPr/>
          <a:lstStyle/>
          <a:p>
            <a:fld id="{C78A6607-0A11-4D3A-BA1B-414725501E04}" type="datetimeFigureOut">
              <a:rPr lang="en-US" smtClean="0"/>
              <a:t>6/26/2024</a:t>
            </a:fld>
            <a:endParaRPr lang="en-US"/>
          </a:p>
        </p:txBody>
      </p:sp>
      <p:sp>
        <p:nvSpPr>
          <p:cNvPr id="4" name="Footer Placeholder 3">
            <a:extLst>
              <a:ext uri="{FF2B5EF4-FFF2-40B4-BE49-F238E27FC236}">
                <a16:creationId xmlns:a16="http://schemas.microsoft.com/office/drawing/2014/main" id="{574EA829-BA2F-2C5C-ED9B-AA73BA051E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D6D123-50DF-E1E3-8316-B0F0B9CB3977}"/>
              </a:ext>
            </a:extLst>
          </p:cNvPr>
          <p:cNvSpPr>
            <a:spLocks noGrp="1"/>
          </p:cNvSpPr>
          <p:nvPr>
            <p:ph type="sldNum" sz="quarter" idx="12"/>
          </p:nvPr>
        </p:nvSpPr>
        <p:spPr/>
        <p:txBody>
          <a:bodyPr/>
          <a:lstStyle/>
          <a:p>
            <a:fld id="{01A25C88-B025-4C50-BA67-A1DDF053E34C}" type="slidenum">
              <a:rPr lang="en-US" smtClean="0"/>
              <a:t>‹#›</a:t>
            </a:fld>
            <a:endParaRPr lang="en-US"/>
          </a:p>
        </p:txBody>
      </p:sp>
    </p:spTree>
    <p:extLst>
      <p:ext uri="{BB962C8B-B14F-4D97-AF65-F5344CB8AC3E}">
        <p14:creationId xmlns:p14="http://schemas.microsoft.com/office/powerpoint/2010/main" val="417704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45FE2E-6A91-032A-FBA5-83F633A77079}"/>
              </a:ext>
            </a:extLst>
          </p:cNvPr>
          <p:cNvSpPr>
            <a:spLocks noGrp="1"/>
          </p:cNvSpPr>
          <p:nvPr>
            <p:ph type="dt" sz="half" idx="10"/>
          </p:nvPr>
        </p:nvSpPr>
        <p:spPr/>
        <p:txBody>
          <a:bodyPr/>
          <a:lstStyle/>
          <a:p>
            <a:fld id="{C78A6607-0A11-4D3A-BA1B-414725501E04}" type="datetimeFigureOut">
              <a:rPr lang="en-US" smtClean="0"/>
              <a:t>6/26/2024</a:t>
            </a:fld>
            <a:endParaRPr lang="en-US"/>
          </a:p>
        </p:txBody>
      </p:sp>
      <p:sp>
        <p:nvSpPr>
          <p:cNvPr id="3" name="Footer Placeholder 2">
            <a:extLst>
              <a:ext uri="{FF2B5EF4-FFF2-40B4-BE49-F238E27FC236}">
                <a16:creationId xmlns:a16="http://schemas.microsoft.com/office/drawing/2014/main" id="{D5ACB92A-D76B-BF2F-2571-D9B504A19E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CDBE02-9923-5A41-8AC8-8698B636DF4E}"/>
              </a:ext>
            </a:extLst>
          </p:cNvPr>
          <p:cNvSpPr>
            <a:spLocks noGrp="1"/>
          </p:cNvSpPr>
          <p:nvPr>
            <p:ph type="sldNum" sz="quarter" idx="12"/>
          </p:nvPr>
        </p:nvSpPr>
        <p:spPr/>
        <p:txBody>
          <a:bodyPr/>
          <a:lstStyle/>
          <a:p>
            <a:fld id="{01A25C88-B025-4C50-BA67-A1DDF053E34C}" type="slidenum">
              <a:rPr lang="en-US" smtClean="0"/>
              <a:t>‹#›</a:t>
            </a:fld>
            <a:endParaRPr lang="en-US"/>
          </a:p>
        </p:txBody>
      </p:sp>
    </p:spTree>
    <p:extLst>
      <p:ext uri="{BB962C8B-B14F-4D97-AF65-F5344CB8AC3E}">
        <p14:creationId xmlns:p14="http://schemas.microsoft.com/office/powerpoint/2010/main" val="2252965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0585C-0EB8-0250-050B-4A6D23E04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DFFA7B-6EBD-6557-2C08-20E0B918FC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337802-592E-E536-24C8-929936690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C5469B-8573-97DF-B112-C26AF46816B8}"/>
              </a:ext>
            </a:extLst>
          </p:cNvPr>
          <p:cNvSpPr>
            <a:spLocks noGrp="1"/>
          </p:cNvSpPr>
          <p:nvPr>
            <p:ph type="dt" sz="half" idx="10"/>
          </p:nvPr>
        </p:nvSpPr>
        <p:spPr/>
        <p:txBody>
          <a:bodyPr/>
          <a:lstStyle/>
          <a:p>
            <a:fld id="{C78A6607-0A11-4D3A-BA1B-414725501E04}" type="datetimeFigureOut">
              <a:rPr lang="en-US" smtClean="0"/>
              <a:t>6/26/2024</a:t>
            </a:fld>
            <a:endParaRPr lang="en-US"/>
          </a:p>
        </p:txBody>
      </p:sp>
      <p:sp>
        <p:nvSpPr>
          <p:cNvPr id="6" name="Footer Placeholder 5">
            <a:extLst>
              <a:ext uri="{FF2B5EF4-FFF2-40B4-BE49-F238E27FC236}">
                <a16:creationId xmlns:a16="http://schemas.microsoft.com/office/drawing/2014/main" id="{D8880487-9628-5621-B5A9-13C5D386CF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49A67-56B9-6084-A5BA-43BDD21B275C}"/>
              </a:ext>
            </a:extLst>
          </p:cNvPr>
          <p:cNvSpPr>
            <a:spLocks noGrp="1"/>
          </p:cNvSpPr>
          <p:nvPr>
            <p:ph type="sldNum" sz="quarter" idx="12"/>
          </p:nvPr>
        </p:nvSpPr>
        <p:spPr/>
        <p:txBody>
          <a:bodyPr/>
          <a:lstStyle/>
          <a:p>
            <a:fld id="{01A25C88-B025-4C50-BA67-A1DDF053E34C}" type="slidenum">
              <a:rPr lang="en-US" smtClean="0"/>
              <a:t>‹#›</a:t>
            </a:fld>
            <a:endParaRPr lang="en-US"/>
          </a:p>
        </p:txBody>
      </p:sp>
    </p:spTree>
    <p:extLst>
      <p:ext uri="{BB962C8B-B14F-4D97-AF65-F5344CB8AC3E}">
        <p14:creationId xmlns:p14="http://schemas.microsoft.com/office/powerpoint/2010/main" val="26855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769AD-E203-C49A-9EAD-95D35673D5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1C73D3-B7FF-52B3-B30E-6F12C8707C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9C7325-0043-019C-18BD-F150B7E8F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230A4E-92E5-A072-2CF0-606595AF2F4C}"/>
              </a:ext>
            </a:extLst>
          </p:cNvPr>
          <p:cNvSpPr>
            <a:spLocks noGrp="1"/>
          </p:cNvSpPr>
          <p:nvPr>
            <p:ph type="dt" sz="half" idx="10"/>
          </p:nvPr>
        </p:nvSpPr>
        <p:spPr/>
        <p:txBody>
          <a:bodyPr/>
          <a:lstStyle/>
          <a:p>
            <a:fld id="{C78A6607-0A11-4D3A-BA1B-414725501E04}" type="datetimeFigureOut">
              <a:rPr lang="en-US" smtClean="0"/>
              <a:t>6/26/2024</a:t>
            </a:fld>
            <a:endParaRPr lang="en-US"/>
          </a:p>
        </p:txBody>
      </p:sp>
      <p:sp>
        <p:nvSpPr>
          <p:cNvPr id="6" name="Footer Placeholder 5">
            <a:extLst>
              <a:ext uri="{FF2B5EF4-FFF2-40B4-BE49-F238E27FC236}">
                <a16:creationId xmlns:a16="http://schemas.microsoft.com/office/drawing/2014/main" id="{A5AD5B5D-147D-7D96-ACD5-A43072CC3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CCB89-5AB9-C252-DB4C-E989B1FC6477}"/>
              </a:ext>
            </a:extLst>
          </p:cNvPr>
          <p:cNvSpPr>
            <a:spLocks noGrp="1"/>
          </p:cNvSpPr>
          <p:nvPr>
            <p:ph type="sldNum" sz="quarter" idx="12"/>
          </p:nvPr>
        </p:nvSpPr>
        <p:spPr/>
        <p:txBody>
          <a:bodyPr/>
          <a:lstStyle/>
          <a:p>
            <a:fld id="{01A25C88-B025-4C50-BA67-A1DDF053E34C}" type="slidenum">
              <a:rPr lang="en-US" smtClean="0"/>
              <a:t>‹#›</a:t>
            </a:fld>
            <a:endParaRPr lang="en-US"/>
          </a:p>
        </p:txBody>
      </p:sp>
    </p:spTree>
    <p:extLst>
      <p:ext uri="{BB962C8B-B14F-4D97-AF65-F5344CB8AC3E}">
        <p14:creationId xmlns:p14="http://schemas.microsoft.com/office/powerpoint/2010/main" val="323525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F9FA55-0A9D-399E-B8C6-5C6FD33BC6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8AE4BF-49D5-95FF-30CC-CEAA8A5EFB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9D546-7C77-EB51-3E9B-718A9C2248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A6607-0A11-4D3A-BA1B-414725501E04}" type="datetimeFigureOut">
              <a:rPr lang="en-US" smtClean="0"/>
              <a:t>6/26/2024</a:t>
            </a:fld>
            <a:endParaRPr lang="en-US"/>
          </a:p>
        </p:txBody>
      </p:sp>
      <p:sp>
        <p:nvSpPr>
          <p:cNvPr id="5" name="Footer Placeholder 4">
            <a:extLst>
              <a:ext uri="{FF2B5EF4-FFF2-40B4-BE49-F238E27FC236}">
                <a16:creationId xmlns:a16="http://schemas.microsoft.com/office/drawing/2014/main" id="{D21375BC-B1F3-66CF-930B-6724402565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C143F1-5499-38E8-9DD6-05C8E223D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A25C88-B025-4C50-BA67-A1DDF053E34C}" type="slidenum">
              <a:rPr lang="en-US" smtClean="0"/>
              <a:t>‹#›</a:t>
            </a:fld>
            <a:endParaRPr lang="en-US"/>
          </a:p>
        </p:txBody>
      </p:sp>
    </p:spTree>
    <p:extLst>
      <p:ext uri="{BB962C8B-B14F-4D97-AF65-F5344CB8AC3E}">
        <p14:creationId xmlns:p14="http://schemas.microsoft.com/office/powerpoint/2010/main" val="214569771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8" Type="http://schemas.openxmlformats.org/officeDocument/2006/relationships/hyperlink" Target="http://www.image-net.org/" TargetMode="External"/><Relationship Id="rId3" Type="http://schemas.openxmlformats.org/officeDocument/2006/relationships/hyperlink" Target="http://yann.lecun.com/exdb/mnist/" TargetMode="External"/><Relationship Id="rId7" Type="http://schemas.openxmlformats.org/officeDocument/2006/relationships/hyperlink" Target="http://places2.csail.mit.edu/index.html"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github.com/openimages/dataset" TargetMode="External"/><Relationship Id="rId11" Type="http://schemas.openxmlformats.org/officeDocument/2006/relationships/hyperlink" Target="http://vmmrdb.cecsresearch.org/" TargetMode="External"/><Relationship Id="rId5" Type="http://schemas.openxmlformats.org/officeDocument/2006/relationships/hyperlink" Target="https://www.cs.toronto.edu/~kriz/cifar.html" TargetMode="External"/><Relationship Id="rId10" Type="http://schemas.openxmlformats.org/officeDocument/2006/relationships/hyperlink" Target="http://www.vision.caltech.edu/Image_Datasets/Caltech256/" TargetMode="External"/><Relationship Id="rId4" Type="http://schemas.openxmlformats.org/officeDocument/2006/relationships/hyperlink" Target="https://github.com/zalandoresearch/fashion-mnist" TargetMode="External"/><Relationship Id="rId9" Type="http://schemas.openxmlformats.org/officeDocument/2006/relationships/hyperlink" Target="http://www.vision.caltech.edu/Image_Datasets/Caltech101/"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15BC6-9FD6-9F8E-FBEF-08CB3C15174E}"/>
              </a:ext>
            </a:extLst>
          </p:cNvPr>
          <p:cNvSpPr>
            <a:spLocks noGrp="1"/>
          </p:cNvSpPr>
          <p:nvPr>
            <p:ph type="ctrTitle"/>
          </p:nvPr>
        </p:nvSpPr>
        <p:spPr/>
        <p:txBody>
          <a:bodyPr/>
          <a:lstStyle/>
          <a:p>
            <a:r>
              <a:rPr lang="en-US" dirty="0"/>
              <a:t>Convolutional Neural Networks </a:t>
            </a:r>
          </a:p>
        </p:txBody>
      </p:sp>
      <p:sp>
        <p:nvSpPr>
          <p:cNvPr id="3" name="Subtitle 2">
            <a:extLst>
              <a:ext uri="{FF2B5EF4-FFF2-40B4-BE49-F238E27FC236}">
                <a16:creationId xmlns:a16="http://schemas.microsoft.com/office/drawing/2014/main" id="{897ACBC9-6513-7F2D-786B-CCD4C5BC69BA}"/>
              </a:ext>
            </a:extLst>
          </p:cNvPr>
          <p:cNvSpPr>
            <a:spLocks noGrp="1"/>
          </p:cNvSpPr>
          <p:nvPr>
            <p:ph type="subTitle" idx="1"/>
          </p:nvPr>
        </p:nvSpPr>
        <p:spPr/>
        <p:txBody>
          <a:bodyPr/>
          <a:lstStyle/>
          <a:p>
            <a:r>
              <a:rPr lang="en-US" dirty="0"/>
              <a:t>1378  Spr. 2024 Module 06</a:t>
            </a:r>
          </a:p>
        </p:txBody>
      </p:sp>
    </p:spTree>
    <p:extLst>
      <p:ext uri="{BB962C8B-B14F-4D97-AF65-F5344CB8AC3E}">
        <p14:creationId xmlns:p14="http://schemas.microsoft.com/office/powerpoint/2010/main" val="3827881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014D14-EFD6-8B39-102F-ACF6307DCA3B}"/>
              </a:ext>
            </a:extLst>
          </p:cNvPr>
          <p:cNvSpPr>
            <a:spLocks noGrp="1"/>
          </p:cNvSpPr>
          <p:nvPr>
            <p:ph type="title"/>
          </p:nvPr>
        </p:nvSpPr>
        <p:spPr/>
        <p:txBody>
          <a:bodyPr/>
          <a:lstStyle/>
          <a:p>
            <a:r>
              <a:rPr lang="en-US" dirty="0"/>
              <a:t>How CNNs Learn Patterns</a:t>
            </a:r>
          </a:p>
        </p:txBody>
      </p:sp>
      <p:pic>
        <p:nvPicPr>
          <p:cNvPr id="7" name="Content Placeholder 6">
            <a:extLst>
              <a:ext uri="{FF2B5EF4-FFF2-40B4-BE49-F238E27FC236}">
                <a16:creationId xmlns:a16="http://schemas.microsoft.com/office/drawing/2014/main" id="{001FBC46-73D9-7589-C828-53B004B55883}"/>
              </a:ext>
            </a:extLst>
          </p:cNvPr>
          <p:cNvPicPr>
            <a:picLocks noGrp="1" noChangeAspect="1"/>
          </p:cNvPicPr>
          <p:nvPr>
            <p:ph idx="1"/>
          </p:nvPr>
        </p:nvPicPr>
        <p:blipFill>
          <a:blip r:embed="rId3"/>
          <a:stretch>
            <a:fillRect/>
          </a:stretch>
        </p:blipFill>
        <p:spPr>
          <a:xfrm>
            <a:off x="600501" y="1933779"/>
            <a:ext cx="10753299" cy="4243183"/>
          </a:xfrm>
        </p:spPr>
      </p:pic>
    </p:spTree>
    <p:extLst>
      <p:ext uri="{BB962C8B-B14F-4D97-AF65-F5344CB8AC3E}">
        <p14:creationId xmlns:p14="http://schemas.microsoft.com/office/powerpoint/2010/main" val="3724113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56787-5B05-46BD-E4E3-350E9AB7C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5749D-2924-1C3D-510D-C0B7EBFE29BA}"/>
              </a:ext>
            </a:extLst>
          </p:cNvPr>
          <p:cNvSpPr>
            <a:spLocks noGrp="1"/>
          </p:cNvSpPr>
          <p:nvPr>
            <p:ph type="title"/>
          </p:nvPr>
        </p:nvSpPr>
        <p:spPr/>
        <p:txBody>
          <a:bodyPr/>
          <a:lstStyle/>
          <a:p>
            <a:r>
              <a:rPr lang="en-US" dirty="0">
                <a:latin typeface="+mj-lt"/>
              </a:rPr>
              <a:t>CNN  3 Core Components </a:t>
            </a:r>
          </a:p>
        </p:txBody>
      </p:sp>
      <p:pic>
        <p:nvPicPr>
          <p:cNvPr id="7" name="Picture 6">
            <a:extLst>
              <a:ext uri="{FF2B5EF4-FFF2-40B4-BE49-F238E27FC236}">
                <a16:creationId xmlns:a16="http://schemas.microsoft.com/office/drawing/2014/main" id="{EDAEC958-B3FB-0FEB-077C-0864B0DACFAC}"/>
              </a:ext>
            </a:extLst>
          </p:cNvPr>
          <p:cNvPicPr>
            <a:picLocks noChangeAspect="1"/>
          </p:cNvPicPr>
          <p:nvPr/>
        </p:nvPicPr>
        <p:blipFill>
          <a:blip r:embed="rId3"/>
          <a:stretch>
            <a:fillRect/>
          </a:stretch>
        </p:blipFill>
        <p:spPr>
          <a:xfrm>
            <a:off x="7515059" y="1283369"/>
            <a:ext cx="2290486" cy="5272440"/>
          </a:xfrm>
          <a:prstGeom prst="rect">
            <a:avLst/>
          </a:prstGeom>
          <a:solidFill>
            <a:schemeClr val="tx1"/>
          </a:solidFill>
        </p:spPr>
      </p:pic>
      <p:sp>
        <p:nvSpPr>
          <p:cNvPr id="8" name="TextBox 7">
            <a:extLst>
              <a:ext uri="{FF2B5EF4-FFF2-40B4-BE49-F238E27FC236}">
                <a16:creationId xmlns:a16="http://schemas.microsoft.com/office/drawing/2014/main" id="{1C664BFC-23CE-0A7E-AC86-F603E3F47422}"/>
              </a:ext>
            </a:extLst>
          </p:cNvPr>
          <p:cNvSpPr txBox="1"/>
          <p:nvPr/>
        </p:nvSpPr>
        <p:spPr>
          <a:xfrm>
            <a:off x="788094" y="1635015"/>
            <a:ext cx="5990602" cy="3724096"/>
          </a:xfrm>
          <a:prstGeom prst="rect">
            <a:avLst/>
          </a:prstGeom>
          <a:noFill/>
        </p:spPr>
        <p:txBody>
          <a:bodyPr wrap="square" rtlCol="0">
            <a:spAutoFit/>
          </a:bodyPr>
          <a:lstStyle/>
          <a:p>
            <a:pPr>
              <a:spcBef>
                <a:spcPts val="600"/>
              </a:spcBef>
              <a:spcAft>
                <a:spcPts val="600"/>
              </a:spcAft>
            </a:pPr>
            <a:r>
              <a:rPr lang="en-US" sz="2800" dirty="0"/>
              <a:t>Convolutional Neural Network (CNN) is usually made of the following layers:</a:t>
            </a:r>
          </a:p>
          <a:p>
            <a:pPr marL="914400" lvl="1" indent="-457200">
              <a:spcBef>
                <a:spcPts val="600"/>
              </a:spcBef>
              <a:spcAft>
                <a:spcPts val="600"/>
              </a:spcAft>
              <a:buFont typeface="Arial" panose="020B0604020202020204" pitchFamily="34" charset="0"/>
              <a:buChar char="•"/>
            </a:pPr>
            <a:r>
              <a:rPr lang="en-US" sz="2800" dirty="0"/>
              <a:t>Convolutional layers,</a:t>
            </a:r>
          </a:p>
          <a:p>
            <a:pPr marL="914400" lvl="1" indent="-457200">
              <a:spcBef>
                <a:spcPts val="600"/>
              </a:spcBef>
              <a:spcAft>
                <a:spcPts val="600"/>
              </a:spcAft>
              <a:buFont typeface="Arial" panose="020B0604020202020204" pitchFamily="34" charset="0"/>
              <a:buChar char="•"/>
            </a:pPr>
            <a:r>
              <a:rPr lang="en-US" sz="2800" dirty="0"/>
              <a:t>Pooling layers, </a:t>
            </a:r>
          </a:p>
          <a:p>
            <a:pPr marL="914400" lvl="1" indent="-457200">
              <a:spcBef>
                <a:spcPts val="600"/>
              </a:spcBef>
              <a:spcAft>
                <a:spcPts val="600"/>
              </a:spcAft>
              <a:buFont typeface="Arial" panose="020B0604020202020204" pitchFamily="34" charset="0"/>
              <a:buChar char="•"/>
            </a:pPr>
            <a:r>
              <a:rPr lang="en-US" sz="2800" dirty="0"/>
              <a:t>Fully Connected layers (Dense)</a:t>
            </a:r>
          </a:p>
          <a:p>
            <a:pPr>
              <a:spcBef>
                <a:spcPts val="600"/>
              </a:spcBef>
              <a:spcAft>
                <a:spcPts val="600"/>
              </a:spcAft>
            </a:pPr>
            <a:endParaRPr lang="en-US" sz="2800" dirty="0"/>
          </a:p>
        </p:txBody>
      </p:sp>
      <p:sp>
        <p:nvSpPr>
          <p:cNvPr id="9" name="TextBox 8">
            <a:extLst>
              <a:ext uri="{FF2B5EF4-FFF2-40B4-BE49-F238E27FC236}">
                <a16:creationId xmlns:a16="http://schemas.microsoft.com/office/drawing/2014/main" id="{522FF482-B310-A151-D6C4-73801F8F3C2C}"/>
              </a:ext>
            </a:extLst>
          </p:cNvPr>
          <p:cNvSpPr txBox="1"/>
          <p:nvPr/>
        </p:nvSpPr>
        <p:spPr>
          <a:xfrm>
            <a:off x="10138990" y="6155699"/>
            <a:ext cx="1427866" cy="400110"/>
          </a:xfrm>
          <a:prstGeom prst="rect">
            <a:avLst/>
          </a:prstGeom>
          <a:noFill/>
        </p:spPr>
        <p:txBody>
          <a:bodyPr wrap="square" rtlCol="0">
            <a:spAutoFit/>
          </a:bodyPr>
          <a:lstStyle/>
          <a:p>
            <a:pPr>
              <a:spcBef>
                <a:spcPts val="600"/>
              </a:spcBef>
              <a:spcAft>
                <a:spcPts val="600"/>
              </a:spcAft>
            </a:pPr>
            <a:r>
              <a:rPr lang="en-US" sz="2000" dirty="0"/>
              <a:t>(Input)</a:t>
            </a:r>
          </a:p>
        </p:txBody>
      </p:sp>
      <p:sp>
        <p:nvSpPr>
          <p:cNvPr id="10" name="TextBox 9">
            <a:extLst>
              <a:ext uri="{FF2B5EF4-FFF2-40B4-BE49-F238E27FC236}">
                <a16:creationId xmlns:a16="http://schemas.microsoft.com/office/drawing/2014/main" id="{24ECFE3C-D9FE-DBEA-D7C4-46B5B19C48C2}"/>
              </a:ext>
            </a:extLst>
          </p:cNvPr>
          <p:cNvSpPr txBox="1"/>
          <p:nvPr/>
        </p:nvSpPr>
        <p:spPr>
          <a:xfrm>
            <a:off x="10025582" y="1285415"/>
            <a:ext cx="1141216" cy="400110"/>
          </a:xfrm>
          <a:prstGeom prst="rect">
            <a:avLst/>
          </a:prstGeom>
          <a:noFill/>
        </p:spPr>
        <p:txBody>
          <a:bodyPr wrap="square" rtlCol="0">
            <a:spAutoFit/>
          </a:bodyPr>
          <a:lstStyle/>
          <a:p>
            <a:pPr>
              <a:spcBef>
                <a:spcPts val="600"/>
              </a:spcBef>
              <a:spcAft>
                <a:spcPts val="600"/>
              </a:spcAft>
            </a:pPr>
            <a:r>
              <a:rPr lang="en-US" sz="2000" dirty="0"/>
              <a:t>(Output)</a:t>
            </a:r>
          </a:p>
        </p:txBody>
      </p:sp>
    </p:spTree>
    <p:extLst>
      <p:ext uri="{BB962C8B-B14F-4D97-AF65-F5344CB8AC3E}">
        <p14:creationId xmlns:p14="http://schemas.microsoft.com/office/powerpoint/2010/main" val="3555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A45EB-DF77-0579-A0A2-8A3D9D093ABA}"/>
              </a:ext>
            </a:extLst>
          </p:cNvPr>
          <p:cNvSpPr>
            <a:spLocks noGrp="1"/>
          </p:cNvSpPr>
          <p:nvPr>
            <p:ph type="title"/>
          </p:nvPr>
        </p:nvSpPr>
        <p:spPr/>
        <p:txBody>
          <a:bodyPr/>
          <a:lstStyle/>
          <a:p>
            <a:r>
              <a:rPr lang="en-US" dirty="0"/>
              <a:t>Convolutional Layer</a:t>
            </a:r>
          </a:p>
        </p:txBody>
      </p:sp>
      <p:pic>
        <p:nvPicPr>
          <p:cNvPr id="7" name="Picture 6">
            <a:extLst>
              <a:ext uri="{FF2B5EF4-FFF2-40B4-BE49-F238E27FC236}">
                <a16:creationId xmlns:a16="http://schemas.microsoft.com/office/drawing/2014/main" id="{D522EBB7-BB87-3D8B-CC5D-55DC3DC8680B}"/>
              </a:ext>
            </a:extLst>
          </p:cNvPr>
          <p:cNvPicPr>
            <a:picLocks noChangeAspect="1"/>
          </p:cNvPicPr>
          <p:nvPr/>
        </p:nvPicPr>
        <p:blipFill>
          <a:blip r:embed="rId2"/>
          <a:stretch>
            <a:fillRect/>
          </a:stretch>
        </p:blipFill>
        <p:spPr>
          <a:xfrm>
            <a:off x="8248307" y="3016155"/>
            <a:ext cx="3561556" cy="3561556"/>
          </a:xfrm>
          <a:prstGeom prst="rect">
            <a:avLst/>
          </a:prstGeom>
          <a:ln>
            <a:noFill/>
          </a:ln>
          <a:effectLst>
            <a:softEdge rad="112500"/>
          </a:effectLst>
        </p:spPr>
      </p:pic>
    </p:spTree>
    <p:extLst>
      <p:ext uri="{BB962C8B-B14F-4D97-AF65-F5344CB8AC3E}">
        <p14:creationId xmlns:p14="http://schemas.microsoft.com/office/powerpoint/2010/main" val="1130326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2768EA-1E3C-C25F-01CB-BC52EBB5C1A2}"/>
              </a:ext>
            </a:extLst>
          </p:cNvPr>
          <p:cNvSpPr>
            <a:spLocks noGrp="1"/>
          </p:cNvSpPr>
          <p:nvPr>
            <p:ph type="title"/>
          </p:nvPr>
        </p:nvSpPr>
        <p:spPr/>
        <p:txBody>
          <a:bodyPr/>
          <a:lstStyle/>
          <a:p>
            <a:r>
              <a:rPr lang="en-US" dirty="0"/>
              <a:t>Convolutional Layer</a:t>
            </a:r>
          </a:p>
        </p:txBody>
      </p:sp>
      <p:sp>
        <p:nvSpPr>
          <p:cNvPr id="5" name="Content Placeholder 4">
            <a:extLst>
              <a:ext uri="{FF2B5EF4-FFF2-40B4-BE49-F238E27FC236}">
                <a16:creationId xmlns:a16="http://schemas.microsoft.com/office/drawing/2014/main" id="{6BB4CA1D-6FEC-0CA4-999D-B3E0279EE059}"/>
              </a:ext>
            </a:extLst>
          </p:cNvPr>
          <p:cNvSpPr>
            <a:spLocks noGrp="1"/>
          </p:cNvSpPr>
          <p:nvPr>
            <p:ph idx="1"/>
          </p:nvPr>
        </p:nvSpPr>
        <p:spPr>
          <a:xfrm>
            <a:off x="838200" y="1690688"/>
            <a:ext cx="7500582" cy="5167312"/>
          </a:xfrm>
        </p:spPr>
        <p:txBody>
          <a:bodyPr>
            <a:normAutofit/>
          </a:bodyPr>
          <a:lstStyle/>
          <a:p>
            <a:pPr algn="l">
              <a:buFont typeface="Arial" panose="020B0604020202020204" pitchFamily="34" charset="0"/>
              <a:buChar char="•"/>
            </a:pPr>
            <a:r>
              <a:rPr lang="en-US" b="1" i="0" dirty="0">
                <a:solidFill>
                  <a:srgbClr val="E3E3E3"/>
                </a:solidFill>
                <a:effectLst/>
              </a:rPr>
              <a:t>The Core Function:</a:t>
            </a:r>
            <a:r>
              <a:rPr lang="en-US" b="0" i="0" dirty="0">
                <a:solidFill>
                  <a:srgbClr val="E3E3E3"/>
                </a:solidFill>
                <a:effectLst/>
              </a:rPr>
              <a:t> Acts as the main feature extractor within a CNN.</a:t>
            </a:r>
          </a:p>
          <a:p>
            <a:pPr algn="l">
              <a:buFont typeface="Arial" panose="020B0604020202020204" pitchFamily="34" charset="0"/>
              <a:buChar char="•"/>
            </a:pPr>
            <a:r>
              <a:rPr lang="en-US" b="1" i="0" dirty="0">
                <a:solidFill>
                  <a:srgbClr val="E3E3E3"/>
                </a:solidFill>
                <a:effectLst/>
              </a:rPr>
              <a:t>How it Works:</a:t>
            </a:r>
            <a:endParaRPr lang="en-US" b="0" i="0" dirty="0">
              <a:solidFill>
                <a:srgbClr val="E3E3E3"/>
              </a:solidFill>
              <a:effectLst/>
            </a:endParaRPr>
          </a:p>
          <a:p>
            <a:pPr marL="742950" lvl="1" indent="-285750" algn="l">
              <a:buFont typeface="Arial" panose="020B0604020202020204" pitchFamily="34" charset="0"/>
              <a:buChar char="•"/>
            </a:pPr>
            <a:r>
              <a:rPr lang="en-US" b="0" i="0" dirty="0">
                <a:solidFill>
                  <a:srgbClr val="E3E3E3"/>
                </a:solidFill>
                <a:effectLst/>
              </a:rPr>
              <a:t>Employs sliding filters (kernels) to detect image patterns.</a:t>
            </a:r>
          </a:p>
          <a:p>
            <a:pPr marL="742950" lvl="1" indent="-285750" algn="l">
              <a:buFont typeface="Arial" panose="020B0604020202020204" pitchFamily="34" charset="0"/>
              <a:buChar char="•"/>
            </a:pPr>
            <a:r>
              <a:rPr lang="en-US" b="0" i="0" dirty="0">
                <a:solidFill>
                  <a:srgbClr val="E3E3E3"/>
                </a:solidFill>
                <a:effectLst/>
              </a:rPr>
              <a:t>Detects edges, textures, and increasingly complex features as the network deepens.</a:t>
            </a:r>
          </a:p>
          <a:p>
            <a:pPr algn="l">
              <a:buFont typeface="Arial" panose="020B0604020202020204" pitchFamily="34" charset="0"/>
              <a:buChar char="•"/>
            </a:pPr>
            <a:r>
              <a:rPr lang="en-US" b="1" i="0" dirty="0">
                <a:solidFill>
                  <a:srgbClr val="E3E3E3"/>
                </a:solidFill>
                <a:effectLst/>
              </a:rPr>
              <a:t>Output:</a:t>
            </a:r>
            <a:r>
              <a:rPr lang="en-US" b="0" i="0" dirty="0">
                <a:solidFill>
                  <a:srgbClr val="E3E3E3"/>
                </a:solidFill>
                <a:effectLst/>
              </a:rPr>
              <a:t> Produces feature maps that highlight where specific features exist within the image.</a:t>
            </a:r>
          </a:p>
          <a:p>
            <a:pPr marL="0" indent="0">
              <a:buNone/>
            </a:pPr>
            <a:endParaRPr lang="en-US" dirty="0"/>
          </a:p>
        </p:txBody>
      </p:sp>
      <p:pic>
        <p:nvPicPr>
          <p:cNvPr id="10" name="Picture 9">
            <a:extLst>
              <a:ext uri="{FF2B5EF4-FFF2-40B4-BE49-F238E27FC236}">
                <a16:creationId xmlns:a16="http://schemas.microsoft.com/office/drawing/2014/main" id="{C1F72577-0367-2AD0-559C-AFF792A19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445" y="1947649"/>
            <a:ext cx="3573114" cy="3579695"/>
          </a:xfrm>
          <a:prstGeom prst="rect">
            <a:avLst/>
          </a:prstGeom>
        </p:spPr>
      </p:pic>
    </p:spTree>
    <p:extLst>
      <p:ext uri="{BB962C8B-B14F-4D97-AF65-F5344CB8AC3E}">
        <p14:creationId xmlns:p14="http://schemas.microsoft.com/office/powerpoint/2010/main" val="2806134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6E0C9-D9EA-5AE0-7C4C-60D7E8924D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E5E867-93BF-2EAF-A786-1E881BCE8E75}"/>
              </a:ext>
            </a:extLst>
          </p:cNvPr>
          <p:cNvSpPr>
            <a:spLocks noGrp="1"/>
          </p:cNvSpPr>
          <p:nvPr>
            <p:ph type="title"/>
          </p:nvPr>
        </p:nvSpPr>
        <p:spPr/>
        <p:txBody>
          <a:bodyPr/>
          <a:lstStyle/>
          <a:p>
            <a:r>
              <a:rPr lang="en-US" dirty="0"/>
              <a:t>2D Convolution Example</a:t>
            </a:r>
          </a:p>
        </p:txBody>
      </p:sp>
      <p:pic>
        <p:nvPicPr>
          <p:cNvPr id="10" name="Picture 9">
            <a:extLst>
              <a:ext uri="{FF2B5EF4-FFF2-40B4-BE49-F238E27FC236}">
                <a16:creationId xmlns:a16="http://schemas.microsoft.com/office/drawing/2014/main" id="{D951F59A-448B-A183-2643-26510CCAA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33" y="1609259"/>
            <a:ext cx="4026588" cy="4257622"/>
          </a:xfrm>
          <a:prstGeom prst="rect">
            <a:avLst/>
          </a:prstGeom>
        </p:spPr>
      </p:pic>
      <p:sp>
        <p:nvSpPr>
          <p:cNvPr id="6" name="Rectangle 5">
            <a:extLst>
              <a:ext uri="{FF2B5EF4-FFF2-40B4-BE49-F238E27FC236}">
                <a16:creationId xmlns:a16="http://schemas.microsoft.com/office/drawing/2014/main" id="{6457E4AB-F1AF-0219-9896-D8DE6DFA7193}"/>
              </a:ext>
            </a:extLst>
          </p:cNvPr>
          <p:cNvSpPr/>
          <p:nvPr/>
        </p:nvSpPr>
        <p:spPr>
          <a:xfrm>
            <a:off x="334873" y="1175962"/>
            <a:ext cx="2227854" cy="369332"/>
          </a:xfrm>
          <a:prstGeom prst="rect">
            <a:avLst/>
          </a:prstGeom>
        </p:spPr>
        <p:txBody>
          <a:bodyPr wrap="none">
            <a:spAutoFit/>
          </a:bodyPr>
          <a:lstStyle/>
          <a:p>
            <a:r>
              <a:rPr lang="en-US" dirty="0"/>
              <a:t>(</a:t>
            </a:r>
            <a:r>
              <a:rPr lang="en-US" dirty="0" err="1"/>
              <a:t>vdumoulin</a:t>
            </a:r>
            <a:r>
              <a:rPr lang="en-US" dirty="0"/>
              <a:t>@ </a:t>
            </a:r>
            <a:r>
              <a:rPr lang="en-US" dirty="0" err="1"/>
              <a:t>Github</a:t>
            </a:r>
            <a:r>
              <a:rPr lang="en-US" dirty="0"/>
              <a:t>)</a:t>
            </a:r>
          </a:p>
        </p:txBody>
      </p:sp>
      <p:pic>
        <p:nvPicPr>
          <p:cNvPr id="7" name="Picture 6">
            <a:extLst>
              <a:ext uri="{FF2B5EF4-FFF2-40B4-BE49-F238E27FC236}">
                <a16:creationId xmlns:a16="http://schemas.microsoft.com/office/drawing/2014/main" id="{3B56566D-59F4-7536-436E-D36D742DF74B}"/>
              </a:ext>
            </a:extLst>
          </p:cNvPr>
          <p:cNvPicPr>
            <a:picLocks noChangeAspect="1"/>
          </p:cNvPicPr>
          <p:nvPr/>
        </p:nvPicPr>
        <p:blipFill rotWithShape="1">
          <a:blip r:embed="rId4"/>
          <a:srcRect l="16262" r="13149"/>
          <a:stretch/>
        </p:blipFill>
        <p:spPr>
          <a:xfrm>
            <a:off x="5322627" y="1444513"/>
            <a:ext cx="6090528" cy="4748258"/>
          </a:xfrm>
          <a:prstGeom prst="rect">
            <a:avLst/>
          </a:prstGeom>
        </p:spPr>
      </p:pic>
      <p:sp>
        <p:nvSpPr>
          <p:cNvPr id="11" name="TextBox 10">
            <a:extLst>
              <a:ext uri="{FF2B5EF4-FFF2-40B4-BE49-F238E27FC236}">
                <a16:creationId xmlns:a16="http://schemas.microsoft.com/office/drawing/2014/main" id="{1003BC28-F129-C0AC-CFD5-23DE50452179}"/>
              </a:ext>
            </a:extLst>
          </p:cNvPr>
          <p:cNvSpPr txBox="1"/>
          <p:nvPr/>
        </p:nvSpPr>
        <p:spPr>
          <a:xfrm>
            <a:off x="334873" y="6146604"/>
            <a:ext cx="9477867" cy="646331"/>
          </a:xfrm>
          <a:prstGeom prst="rect">
            <a:avLst/>
          </a:prstGeom>
          <a:noFill/>
        </p:spPr>
        <p:txBody>
          <a:bodyPr wrap="square">
            <a:spAutoFit/>
          </a:bodyPr>
          <a:lstStyle/>
          <a:p>
            <a:r>
              <a:rPr lang="en-US" dirty="0"/>
              <a:t>The kernel slides over the original image pixel by pixel and calculates the convolved</a:t>
            </a:r>
          </a:p>
          <a:p>
            <a:r>
              <a:rPr lang="en-US" dirty="0"/>
              <a:t>image on the next layer. The convolved area is called the receptive field.</a:t>
            </a:r>
          </a:p>
        </p:txBody>
      </p:sp>
    </p:spTree>
    <p:extLst>
      <p:ext uri="{BB962C8B-B14F-4D97-AF65-F5344CB8AC3E}">
        <p14:creationId xmlns:p14="http://schemas.microsoft.com/office/powerpoint/2010/main" val="261533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1C3B9-75BA-50DD-A611-0408DA935F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935F9-6B25-CA5A-6E1A-721F8BC59916}"/>
              </a:ext>
            </a:extLst>
          </p:cNvPr>
          <p:cNvSpPr>
            <a:spLocks noGrp="1"/>
          </p:cNvSpPr>
          <p:nvPr>
            <p:ph type="title"/>
          </p:nvPr>
        </p:nvSpPr>
        <p:spPr/>
        <p:txBody>
          <a:bodyPr/>
          <a:lstStyle/>
          <a:p>
            <a:r>
              <a:rPr lang="en-US" dirty="0"/>
              <a:t>Filters</a:t>
            </a:r>
          </a:p>
        </p:txBody>
      </p:sp>
      <p:pic>
        <p:nvPicPr>
          <p:cNvPr id="4" name="Picture 3">
            <a:extLst>
              <a:ext uri="{FF2B5EF4-FFF2-40B4-BE49-F238E27FC236}">
                <a16:creationId xmlns:a16="http://schemas.microsoft.com/office/drawing/2014/main" id="{521BCA39-9472-F2A7-FA57-33DE3C59C23B}"/>
              </a:ext>
            </a:extLst>
          </p:cNvPr>
          <p:cNvPicPr>
            <a:picLocks noChangeAspect="1"/>
          </p:cNvPicPr>
          <p:nvPr/>
        </p:nvPicPr>
        <p:blipFill>
          <a:blip r:embed="rId3"/>
          <a:stretch>
            <a:fillRect/>
          </a:stretch>
        </p:blipFill>
        <p:spPr>
          <a:xfrm>
            <a:off x="3517900" y="1348239"/>
            <a:ext cx="1970088" cy="4588231"/>
          </a:xfrm>
          <a:prstGeom prst="rect">
            <a:avLst/>
          </a:prstGeom>
        </p:spPr>
      </p:pic>
      <p:pic>
        <p:nvPicPr>
          <p:cNvPr id="5" name="Picture 4">
            <a:extLst>
              <a:ext uri="{FF2B5EF4-FFF2-40B4-BE49-F238E27FC236}">
                <a16:creationId xmlns:a16="http://schemas.microsoft.com/office/drawing/2014/main" id="{A56AB0F2-5248-CA34-AE8E-F5B05E249510}"/>
              </a:ext>
            </a:extLst>
          </p:cNvPr>
          <p:cNvPicPr>
            <a:picLocks noChangeAspect="1"/>
          </p:cNvPicPr>
          <p:nvPr/>
        </p:nvPicPr>
        <p:blipFill>
          <a:blip r:embed="rId4"/>
          <a:stretch>
            <a:fillRect/>
          </a:stretch>
        </p:blipFill>
        <p:spPr>
          <a:xfrm>
            <a:off x="1003300" y="2545556"/>
            <a:ext cx="1766888" cy="1766888"/>
          </a:xfrm>
          <a:prstGeom prst="rect">
            <a:avLst/>
          </a:prstGeom>
        </p:spPr>
      </p:pic>
      <p:sp>
        <p:nvSpPr>
          <p:cNvPr id="6" name="Rectangle 5">
            <a:extLst>
              <a:ext uri="{FF2B5EF4-FFF2-40B4-BE49-F238E27FC236}">
                <a16:creationId xmlns:a16="http://schemas.microsoft.com/office/drawing/2014/main" id="{92E26B7C-1923-1311-D652-C78D48EB6C6B}"/>
              </a:ext>
            </a:extLst>
          </p:cNvPr>
          <p:cNvSpPr/>
          <p:nvPr/>
        </p:nvSpPr>
        <p:spPr>
          <a:xfrm>
            <a:off x="1409690" y="4312444"/>
            <a:ext cx="1223412" cy="369332"/>
          </a:xfrm>
          <a:prstGeom prst="rect">
            <a:avLst/>
          </a:prstGeom>
        </p:spPr>
        <p:txBody>
          <a:bodyPr wrap="none">
            <a:spAutoFit/>
          </a:bodyPr>
          <a:lstStyle/>
          <a:p>
            <a:r>
              <a:rPr lang="en-US" dirty="0"/>
              <a:t>(</a:t>
            </a:r>
            <a:r>
              <a:rPr lang="en-US" dirty="0" err="1"/>
              <a:t>wikipedia</a:t>
            </a:r>
            <a:r>
              <a:rPr lang="en-US" dirty="0"/>
              <a:t>)</a:t>
            </a:r>
          </a:p>
        </p:txBody>
      </p:sp>
      <p:sp>
        <p:nvSpPr>
          <p:cNvPr id="7" name="TextBox 6">
            <a:extLst>
              <a:ext uri="{FF2B5EF4-FFF2-40B4-BE49-F238E27FC236}">
                <a16:creationId xmlns:a16="http://schemas.microsoft.com/office/drawing/2014/main" id="{C2B698DB-2CE6-34EB-F83A-43BCE9732D06}"/>
              </a:ext>
            </a:extLst>
          </p:cNvPr>
          <p:cNvSpPr txBox="1"/>
          <p:nvPr/>
        </p:nvSpPr>
        <p:spPr>
          <a:xfrm>
            <a:off x="6235701" y="2905780"/>
            <a:ext cx="5521063" cy="523220"/>
          </a:xfrm>
          <a:prstGeom prst="rect">
            <a:avLst/>
          </a:prstGeom>
          <a:noFill/>
        </p:spPr>
        <p:txBody>
          <a:bodyPr wrap="none" rtlCol="0">
            <a:spAutoFit/>
          </a:bodyPr>
          <a:lstStyle/>
          <a:p>
            <a:pPr>
              <a:spcBef>
                <a:spcPts val="600"/>
              </a:spcBef>
              <a:spcAft>
                <a:spcPts val="600"/>
              </a:spcAft>
            </a:pPr>
            <a:r>
              <a:rPr lang="en-US" sz="2800" b="1" dirty="0"/>
              <a:t>What will happen after the filters?</a:t>
            </a:r>
          </a:p>
        </p:txBody>
      </p:sp>
    </p:spTree>
    <p:extLst>
      <p:ext uri="{BB962C8B-B14F-4D97-AF65-F5344CB8AC3E}">
        <p14:creationId xmlns:p14="http://schemas.microsoft.com/office/powerpoint/2010/main" val="1062310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3EB14-784E-21C8-2798-65794271F0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E3881-B2AD-7943-D303-2A0474327396}"/>
              </a:ext>
            </a:extLst>
          </p:cNvPr>
          <p:cNvSpPr>
            <a:spLocks noGrp="1"/>
          </p:cNvSpPr>
          <p:nvPr>
            <p:ph type="title"/>
          </p:nvPr>
        </p:nvSpPr>
        <p:spPr/>
        <p:txBody>
          <a:bodyPr/>
          <a:lstStyle/>
          <a:p>
            <a:r>
              <a:rPr lang="en-US" dirty="0"/>
              <a:t>Filters</a:t>
            </a:r>
          </a:p>
        </p:txBody>
      </p:sp>
      <p:pic>
        <p:nvPicPr>
          <p:cNvPr id="4" name="Picture 3">
            <a:extLst>
              <a:ext uri="{FF2B5EF4-FFF2-40B4-BE49-F238E27FC236}">
                <a16:creationId xmlns:a16="http://schemas.microsoft.com/office/drawing/2014/main" id="{B5C36667-B601-087B-3ED3-0137FEB450CD}"/>
              </a:ext>
            </a:extLst>
          </p:cNvPr>
          <p:cNvPicPr>
            <a:picLocks noChangeAspect="1"/>
          </p:cNvPicPr>
          <p:nvPr/>
        </p:nvPicPr>
        <p:blipFill>
          <a:blip r:embed="rId3"/>
          <a:stretch>
            <a:fillRect/>
          </a:stretch>
        </p:blipFill>
        <p:spPr>
          <a:xfrm>
            <a:off x="3517900" y="1348239"/>
            <a:ext cx="1970088" cy="4588231"/>
          </a:xfrm>
          <a:prstGeom prst="rect">
            <a:avLst/>
          </a:prstGeom>
        </p:spPr>
      </p:pic>
      <p:pic>
        <p:nvPicPr>
          <p:cNvPr id="5" name="Picture 4">
            <a:extLst>
              <a:ext uri="{FF2B5EF4-FFF2-40B4-BE49-F238E27FC236}">
                <a16:creationId xmlns:a16="http://schemas.microsoft.com/office/drawing/2014/main" id="{8A579622-8548-EC46-A723-F3A12657096D}"/>
              </a:ext>
            </a:extLst>
          </p:cNvPr>
          <p:cNvPicPr>
            <a:picLocks noChangeAspect="1"/>
          </p:cNvPicPr>
          <p:nvPr/>
        </p:nvPicPr>
        <p:blipFill>
          <a:blip r:embed="rId4"/>
          <a:stretch>
            <a:fillRect/>
          </a:stretch>
        </p:blipFill>
        <p:spPr>
          <a:xfrm>
            <a:off x="1003300" y="2545556"/>
            <a:ext cx="1766888" cy="1766888"/>
          </a:xfrm>
          <a:prstGeom prst="rect">
            <a:avLst/>
          </a:prstGeom>
        </p:spPr>
      </p:pic>
      <p:sp>
        <p:nvSpPr>
          <p:cNvPr id="6" name="Rectangle 5">
            <a:extLst>
              <a:ext uri="{FF2B5EF4-FFF2-40B4-BE49-F238E27FC236}">
                <a16:creationId xmlns:a16="http://schemas.microsoft.com/office/drawing/2014/main" id="{42DDBEFA-63D6-D455-7DF6-0D8588C026FF}"/>
              </a:ext>
            </a:extLst>
          </p:cNvPr>
          <p:cNvSpPr/>
          <p:nvPr/>
        </p:nvSpPr>
        <p:spPr>
          <a:xfrm>
            <a:off x="1409690" y="4312444"/>
            <a:ext cx="1223412" cy="369332"/>
          </a:xfrm>
          <a:prstGeom prst="rect">
            <a:avLst/>
          </a:prstGeom>
        </p:spPr>
        <p:txBody>
          <a:bodyPr wrap="none">
            <a:spAutoFit/>
          </a:bodyPr>
          <a:lstStyle/>
          <a:p>
            <a:r>
              <a:rPr lang="en-US" dirty="0"/>
              <a:t>(</a:t>
            </a:r>
            <a:r>
              <a:rPr lang="en-US" dirty="0" err="1"/>
              <a:t>wikipedia</a:t>
            </a:r>
            <a:r>
              <a:rPr lang="en-US" dirty="0"/>
              <a:t>)</a:t>
            </a:r>
          </a:p>
        </p:txBody>
      </p:sp>
      <p:pic>
        <p:nvPicPr>
          <p:cNvPr id="3" name="Picture 2">
            <a:extLst>
              <a:ext uri="{FF2B5EF4-FFF2-40B4-BE49-F238E27FC236}">
                <a16:creationId xmlns:a16="http://schemas.microsoft.com/office/drawing/2014/main" id="{060337B5-D002-C84C-1812-D1D5C17E6641}"/>
              </a:ext>
            </a:extLst>
          </p:cNvPr>
          <p:cNvPicPr>
            <a:picLocks noChangeAspect="1"/>
          </p:cNvPicPr>
          <p:nvPr/>
        </p:nvPicPr>
        <p:blipFill>
          <a:blip r:embed="rId5"/>
          <a:stretch>
            <a:fillRect/>
          </a:stretch>
        </p:blipFill>
        <p:spPr>
          <a:xfrm>
            <a:off x="6704014" y="1348238"/>
            <a:ext cx="3279774" cy="4548592"/>
          </a:xfrm>
          <a:prstGeom prst="rect">
            <a:avLst/>
          </a:prstGeom>
        </p:spPr>
      </p:pic>
    </p:spTree>
    <p:extLst>
      <p:ext uri="{BB962C8B-B14F-4D97-AF65-F5344CB8AC3E}">
        <p14:creationId xmlns:p14="http://schemas.microsoft.com/office/powerpoint/2010/main" val="3237244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7CF1D-6FF4-7F31-0B6D-6DA406FBD1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FDD2A-DE63-0CF1-9A16-66F497E65B01}"/>
              </a:ext>
            </a:extLst>
          </p:cNvPr>
          <p:cNvSpPr>
            <a:spLocks noGrp="1"/>
          </p:cNvSpPr>
          <p:nvPr>
            <p:ph type="title"/>
          </p:nvPr>
        </p:nvSpPr>
        <p:spPr/>
        <p:txBody>
          <a:bodyPr/>
          <a:lstStyle/>
          <a:p>
            <a:r>
              <a:rPr lang="en-US" dirty="0"/>
              <a:t>Pooling Layer</a:t>
            </a:r>
          </a:p>
        </p:txBody>
      </p:sp>
      <p:pic>
        <p:nvPicPr>
          <p:cNvPr id="4" name="Picture 3">
            <a:extLst>
              <a:ext uri="{FF2B5EF4-FFF2-40B4-BE49-F238E27FC236}">
                <a16:creationId xmlns:a16="http://schemas.microsoft.com/office/drawing/2014/main" id="{21C9510F-B9C4-5C5B-C2C1-A5EA56522B1A}"/>
              </a:ext>
            </a:extLst>
          </p:cNvPr>
          <p:cNvPicPr>
            <a:picLocks noChangeAspect="1"/>
          </p:cNvPicPr>
          <p:nvPr/>
        </p:nvPicPr>
        <p:blipFill>
          <a:blip r:embed="rId3"/>
          <a:stretch>
            <a:fillRect/>
          </a:stretch>
        </p:blipFill>
        <p:spPr>
          <a:xfrm>
            <a:off x="6966045" y="2511189"/>
            <a:ext cx="3637128" cy="3637128"/>
          </a:xfrm>
          <a:prstGeom prst="rect">
            <a:avLst/>
          </a:prstGeom>
          <a:ln>
            <a:noFill/>
          </a:ln>
          <a:effectLst>
            <a:softEdge rad="112500"/>
          </a:effectLst>
        </p:spPr>
      </p:pic>
    </p:spTree>
    <p:extLst>
      <p:ext uri="{BB962C8B-B14F-4D97-AF65-F5344CB8AC3E}">
        <p14:creationId xmlns:p14="http://schemas.microsoft.com/office/powerpoint/2010/main" val="1195905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8608-67EF-8806-F79A-02E137671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AB41A4-69DC-9010-0E51-189AAA9E348D}"/>
              </a:ext>
            </a:extLst>
          </p:cNvPr>
          <p:cNvSpPr>
            <a:spLocks noGrp="1"/>
          </p:cNvSpPr>
          <p:nvPr>
            <p:ph type="title"/>
          </p:nvPr>
        </p:nvSpPr>
        <p:spPr/>
        <p:txBody>
          <a:bodyPr/>
          <a:lstStyle/>
          <a:p>
            <a:r>
              <a:rPr lang="en-US" dirty="0">
                <a:latin typeface="+mj-lt"/>
              </a:rPr>
              <a:t>Pooling</a:t>
            </a:r>
          </a:p>
        </p:txBody>
      </p:sp>
      <p:sp>
        <p:nvSpPr>
          <p:cNvPr id="3" name="Text Placeholder 2">
            <a:extLst>
              <a:ext uri="{FF2B5EF4-FFF2-40B4-BE49-F238E27FC236}">
                <a16:creationId xmlns:a16="http://schemas.microsoft.com/office/drawing/2014/main" id="{ABF6988B-DAE6-B2B5-4B57-3C868D6164E0}"/>
              </a:ext>
            </a:extLst>
          </p:cNvPr>
          <p:cNvSpPr>
            <a:spLocks noGrp="1"/>
          </p:cNvSpPr>
          <p:nvPr>
            <p:ph type="body" sz="quarter" idx="10"/>
          </p:nvPr>
        </p:nvSpPr>
        <p:spPr>
          <a:xfrm>
            <a:off x="696098" y="1283369"/>
            <a:ext cx="11218397" cy="5278734"/>
          </a:xfrm>
        </p:spPr>
        <p:txBody>
          <a:bodyPr/>
          <a:lstStyle/>
          <a:p>
            <a:r>
              <a:rPr lang="en-US" sz="2400" b="1" dirty="0">
                <a:latin typeface="+mn-lt"/>
              </a:rPr>
              <a:t>Pooling layers reduce the spatial size of the feature maps, decreasing the number of parameters and computations in the network. This </a:t>
            </a:r>
            <a:r>
              <a:rPr lang="en-US" sz="2400" b="1" dirty="0" err="1">
                <a:latin typeface="+mn-lt"/>
              </a:rPr>
              <a:t>downsampling</a:t>
            </a:r>
            <a:r>
              <a:rPr lang="en-US" sz="2400" b="1" dirty="0">
                <a:latin typeface="+mn-lt"/>
              </a:rPr>
              <a:t> process helps in making the detection of features more robust to scale and orientation changes.</a:t>
            </a:r>
          </a:p>
          <a:p>
            <a:r>
              <a:rPr lang="en-US" sz="2400" b="1" dirty="0">
                <a:latin typeface="+mn-lt"/>
              </a:rPr>
              <a:t>Pooling</a:t>
            </a:r>
            <a:r>
              <a:rPr lang="en-US" sz="2400" dirty="0">
                <a:latin typeface="+mn-lt"/>
              </a:rPr>
              <a:t> is used to reduce size (h &amp; w) of the feature map.</a:t>
            </a:r>
          </a:p>
          <a:p>
            <a:pPr marL="457200" indent="-457200">
              <a:buFont typeface="Arial" panose="020B0604020202020204" pitchFamily="34" charset="0"/>
              <a:buChar char="•"/>
            </a:pPr>
            <a:r>
              <a:rPr lang="en-US" sz="2400" dirty="0">
                <a:latin typeface="+mn-lt"/>
              </a:rPr>
              <a:t>can operate with padding and stride</a:t>
            </a:r>
          </a:p>
          <a:p>
            <a:pPr marL="457200" indent="-457200">
              <a:buFont typeface="Arial" panose="020B0604020202020204" pitchFamily="34" charset="0"/>
              <a:buChar char="•"/>
            </a:pPr>
            <a:r>
              <a:rPr lang="en-US" sz="2400" dirty="0">
                <a:latin typeface="+mn-lt"/>
              </a:rPr>
              <a:t>no weights to train</a:t>
            </a:r>
          </a:p>
          <a:p>
            <a:endParaRPr lang="en-US" dirty="0"/>
          </a:p>
        </p:txBody>
      </p:sp>
      <p:sp>
        <p:nvSpPr>
          <p:cNvPr id="5" name="Text Placeholder 2">
            <a:extLst>
              <a:ext uri="{FF2B5EF4-FFF2-40B4-BE49-F238E27FC236}">
                <a16:creationId xmlns:a16="http://schemas.microsoft.com/office/drawing/2014/main" id="{19DA90C2-5A7C-BA51-3503-3EE772D3C248}"/>
              </a:ext>
            </a:extLst>
          </p:cNvPr>
          <p:cNvSpPr txBox="1">
            <a:spLocks/>
          </p:cNvSpPr>
          <p:nvPr/>
        </p:nvSpPr>
        <p:spPr>
          <a:xfrm>
            <a:off x="7175161" y="4380014"/>
            <a:ext cx="3751385" cy="1944173"/>
          </a:xfrm>
          <a:prstGeom prst="rect">
            <a:avLst/>
          </a:prstGeom>
        </p:spPr>
        <p:txBody>
          <a:bodyPr vert="horz"/>
          <a:lstStyle>
            <a:lvl1pPr marL="0" indent="0" algn="l" defTabSz="997999" rtl="0" eaLnBrk="1" latinLnBrk="0" hangingPunct="1">
              <a:lnSpc>
                <a:spcPct val="100000"/>
              </a:lnSpc>
              <a:spcBef>
                <a:spcPts val="800"/>
              </a:spcBef>
              <a:buFontTx/>
              <a:buNone/>
              <a:defRPr sz="3000" kern="1200" baseline="0">
                <a:solidFill>
                  <a:schemeClr val="tx1"/>
                </a:solidFill>
                <a:latin typeface="+mn-lt"/>
                <a:ea typeface="+mn-ea"/>
                <a:cs typeface="+mn-cs"/>
              </a:defRPr>
            </a:lvl1pPr>
            <a:lvl2pPr marL="456971" indent="0" algn="l" defTabSz="997999" rtl="0" eaLnBrk="1" latinLnBrk="0" hangingPunct="1">
              <a:lnSpc>
                <a:spcPct val="90000"/>
              </a:lnSpc>
              <a:spcBef>
                <a:spcPts val="800"/>
              </a:spcBef>
              <a:buFontTx/>
              <a:buNone/>
              <a:defRPr sz="2600" kern="1200">
                <a:solidFill>
                  <a:schemeClr val="tx1"/>
                </a:solidFill>
                <a:latin typeface="+mn-lt"/>
                <a:ea typeface="+mn-ea"/>
                <a:cs typeface="+mn-cs"/>
              </a:defRPr>
            </a:lvl2pPr>
            <a:lvl3pPr marL="913942" indent="0" algn="l" defTabSz="997999" rtl="0" eaLnBrk="1" latinLnBrk="0" hangingPunct="1">
              <a:lnSpc>
                <a:spcPct val="90000"/>
              </a:lnSpc>
              <a:spcBef>
                <a:spcPts val="800"/>
              </a:spcBef>
              <a:buFontTx/>
              <a:buNone/>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r>
              <a:rPr lang="en-US" sz="2400" b="1" dirty="0">
                <a:solidFill>
                  <a:srgbClr val="00B050"/>
                </a:solidFill>
              </a:rPr>
              <a:t>Max Pooling</a:t>
            </a:r>
            <a:r>
              <a:rPr lang="en-US" sz="2400" b="1" dirty="0"/>
              <a:t>: </a:t>
            </a:r>
            <a:r>
              <a:rPr lang="en-US" sz="2400" dirty="0"/>
              <a:t>Returns the maximal value in the pooling window</a:t>
            </a:r>
          </a:p>
          <a:p>
            <a:r>
              <a:rPr lang="en-US" sz="2400" b="1" dirty="0">
                <a:solidFill>
                  <a:srgbClr val="00B050"/>
                </a:solidFill>
              </a:rPr>
              <a:t>Average Pooling</a:t>
            </a:r>
            <a:r>
              <a:rPr lang="en-US" sz="2400" b="1" dirty="0"/>
              <a:t>: </a:t>
            </a:r>
            <a:r>
              <a:rPr lang="en-US" sz="2400" dirty="0"/>
              <a:t>Returns the average in the window</a:t>
            </a:r>
          </a:p>
        </p:txBody>
      </p:sp>
      <p:pic>
        <p:nvPicPr>
          <p:cNvPr id="6" name="Picture 5">
            <a:extLst>
              <a:ext uri="{FF2B5EF4-FFF2-40B4-BE49-F238E27FC236}">
                <a16:creationId xmlns:a16="http://schemas.microsoft.com/office/drawing/2014/main" id="{2A98D498-2F2B-3C96-0ED4-A2331261E41A}"/>
              </a:ext>
            </a:extLst>
          </p:cNvPr>
          <p:cNvPicPr>
            <a:picLocks noChangeAspect="1"/>
          </p:cNvPicPr>
          <p:nvPr/>
        </p:nvPicPr>
        <p:blipFill>
          <a:blip r:embed="rId3"/>
          <a:stretch>
            <a:fillRect/>
          </a:stretch>
        </p:blipFill>
        <p:spPr>
          <a:xfrm>
            <a:off x="1546426" y="4380014"/>
            <a:ext cx="4778407" cy="2130911"/>
          </a:xfrm>
          <a:prstGeom prst="rect">
            <a:avLst/>
          </a:prstGeom>
          <a:solidFill>
            <a:schemeClr val="accent4">
              <a:lumMod val="20000"/>
              <a:lumOff val="80000"/>
            </a:schemeClr>
          </a:solidFill>
        </p:spPr>
      </p:pic>
    </p:spTree>
    <p:extLst>
      <p:ext uri="{BB962C8B-B14F-4D97-AF65-F5344CB8AC3E}">
        <p14:creationId xmlns:p14="http://schemas.microsoft.com/office/powerpoint/2010/main" val="204127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9EC4A-742D-50C3-0604-DF69E8726D4C}"/>
              </a:ext>
            </a:extLst>
          </p:cNvPr>
          <p:cNvSpPr>
            <a:spLocks noGrp="1"/>
          </p:cNvSpPr>
          <p:nvPr>
            <p:ph type="title"/>
          </p:nvPr>
        </p:nvSpPr>
        <p:spPr/>
        <p:txBody>
          <a:bodyPr/>
          <a:lstStyle/>
          <a:p>
            <a:r>
              <a:rPr lang="en-US" dirty="0"/>
              <a:t>Parameters Influencing Convolutional Layers</a:t>
            </a:r>
          </a:p>
        </p:txBody>
      </p:sp>
      <p:sp>
        <p:nvSpPr>
          <p:cNvPr id="5" name="Content Placeholder 4">
            <a:extLst>
              <a:ext uri="{FF2B5EF4-FFF2-40B4-BE49-F238E27FC236}">
                <a16:creationId xmlns:a16="http://schemas.microsoft.com/office/drawing/2014/main" id="{5550631D-F944-286A-BD6C-461CA7E963F3}"/>
              </a:ext>
            </a:extLst>
          </p:cNvPr>
          <p:cNvSpPr>
            <a:spLocks noGrp="1"/>
          </p:cNvSpPr>
          <p:nvPr>
            <p:ph idx="1"/>
          </p:nvPr>
        </p:nvSpPr>
        <p:spPr/>
        <p:txBody>
          <a:bodyPr>
            <a:normAutofit fontScale="92500" lnSpcReduction="20000"/>
          </a:bodyPr>
          <a:lstStyle/>
          <a:p>
            <a:r>
              <a:rPr lang="en-US" b="1" dirty="0">
                <a:solidFill>
                  <a:schemeClr val="accent6">
                    <a:lumMod val="60000"/>
                    <a:lumOff val="40000"/>
                  </a:schemeClr>
                </a:solidFill>
              </a:rPr>
              <a:t>Filter Size</a:t>
            </a:r>
            <a:r>
              <a:rPr lang="en-US" dirty="0"/>
              <a:t>: Determines how much of the input image is considered at once by each filter. Common sizes include 3x3 and 5x5.</a:t>
            </a:r>
          </a:p>
          <a:p>
            <a:r>
              <a:rPr lang="en-US" b="1" dirty="0">
                <a:solidFill>
                  <a:schemeClr val="accent6">
                    <a:lumMod val="60000"/>
                    <a:lumOff val="40000"/>
                  </a:schemeClr>
                </a:solidFill>
              </a:rPr>
              <a:t>Stride</a:t>
            </a:r>
            <a:r>
              <a:rPr lang="en-US" dirty="0"/>
              <a:t>: Dictates the step size the filter takes as it slides over the image. A larger stride reduces the spatial dimensions of the output feature map.</a:t>
            </a:r>
          </a:p>
          <a:p>
            <a:r>
              <a:rPr lang="en-US" b="1" dirty="0">
                <a:solidFill>
                  <a:schemeClr val="accent6">
                    <a:lumMod val="60000"/>
                    <a:lumOff val="40000"/>
                  </a:schemeClr>
                </a:solidFill>
              </a:rPr>
              <a:t>Padding</a:t>
            </a:r>
            <a:r>
              <a:rPr lang="en-US" dirty="0"/>
              <a:t>: Used to maintain the spatial dimensions of the output close to the input dimensions, allowing edges and corners to be effectively processed.</a:t>
            </a:r>
          </a:p>
          <a:p>
            <a:r>
              <a:rPr lang="en-US" b="1" dirty="0">
                <a:solidFill>
                  <a:schemeClr val="accent6">
                    <a:lumMod val="60000"/>
                    <a:lumOff val="40000"/>
                  </a:schemeClr>
                </a:solidFill>
              </a:rPr>
              <a:t>Activation Function</a:t>
            </a:r>
            <a:r>
              <a:rPr lang="en-US" dirty="0"/>
              <a:t>: Typically, </a:t>
            </a:r>
            <a:r>
              <a:rPr lang="en-US" dirty="0" err="1"/>
              <a:t>ReLU</a:t>
            </a:r>
            <a:r>
              <a:rPr lang="en-US" dirty="0"/>
              <a:t> (Rectified Linear Unit) is applied to introduce non-linearity, allowing the network to learn complex patterns.</a:t>
            </a:r>
          </a:p>
          <a:p>
            <a:pPr lvl="1"/>
            <a:r>
              <a:rPr lang="en-US" dirty="0"/>
              <a:t>Other activation functions like sigmoid or tanh are used in specific contexts, such as the output layer for binary classification problems.</a:t>
            </a:r>
          </a:p>
        </p:txBody>
      </p:sp>
    </p:spTree>
    <p:extLst>
      <p:ext uri="{BB962C8B-B14F-4D97-AF65-F5344CB8AC3E}">
        <p14:creationId xmlns:p14="http://schemas.microsoft.com/office/powerpoint/2010/main" val="102242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66283" y="609600"/>
            <a:ext cx="6143423" cy="1456267"/>
          </a:xfrm>
        </p:spPr>
        <p:txBody>
          <a:bodyPr>
            <a:normAutofit/>
          </a:bodyPr>
          <a:lstStyle/>
          <a:p>
            <a:r>
              <a:rPr lang="en-US" dirty="0"/>
              <a:t>Today’s Agenda</a:t>
            </a:r>
            <a:endParaRPr lang="ru-RU" dirty="0"/>
          </a:p>
        </p:txBody>
      </p:sp>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1151999446"/>
              </p:ext>
            </p:extLst>
          </p:nvPr>
        </p:nvGraphicFramePr>
        <p:xfrm>
          <a:off x="2170848" y="2065867"/>
          <a:ext cx="8395552" cy="45110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4726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FF0C8-A306-5153-C4FA-ED8AA70A938C}"/>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4DABF9D-D40B-EADD-AC6A-612CC174BDAB}"/>
              </a:ext>
            </a:extLst>
          </p:cNvPr>
          <p:cNvSpPr txBox="1"/>
          <p:nvPr/>
        </p:nvSpPr>
        <p:spPr>
          <a:xfrm>
            <a:off x="7726263" y="2819039"/>
            <a:ext cx="4245743" cy="2102061"/>
          </a:xfrm>
          <a:prstGeom prst="rect">
            <a:avLst/>
          </a:prstGeom>
          <a:solidFill>
            <a:schemeClr val="accent6">
              <a:lumMod val="60000"/>
              <a:lumOff val="40000"/>
            </a:scheme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0DC2F989-A822-0B74-8B09-0046FD8F45E6}"/>
              </a:ext>
            </a:extLst>
          </p:cNvPr>
          <p:cNvSpPr>
            <a:spLocks noGrp="1"/>
          </p:cNvSpPr>
          <p:nvPr>
            <p:ph type="title"/>
          </p:nvPr>
        </p:nvSpPr>
        <p:spPr/>
        <p:txBody>
          <a:bodyPr/>
          <a:lstStyle/>
          <a:p>
            <a:r>
              <a:rPr lang="en-US" dirty="0"/>
              <a:t>Stride</a:t>
            </a:r>
          </a:p>
        </p:txBody>
      </p:sp>
      <p:pic>
        <p:nvPicPr>
          <p:cNvPr id="8" name="Graphic 7">
            <a:extLst>
              <a:ext uri="{FF2B5EF4-FFF2-40B4-BE49-F238E27FC236}">
                <a16:creationId xmlns:a16="http://schemas.microsoft.com/office/drawing/2014/main" id="{34AFD4DF-2967-4C37-D674-027EAEBD9C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472" y="2819039"/>
            <a:ext cx="3996366" cy="1990672"/>
          </a:xfrm>
          <a:prstGeom prst="rect">
            <a:avLst/>
          </a:prstGeom>
        </p:spPr>
      </p:pic>
      <p:sp>
        <p:nvSpPr>
          <p:cNvPr id="11" name="TextBox 10">
            <a:extLst>
              <a:ext uri="{FF2B5EF4-FFF2-40B4-BE49-F238E27FC236}">
                <a16:creationId xmlns:a16="http://schemas.microsoft.com/office/drawing/2014/main" id="{60C110D5-B98D-7477-2713-086E4A59F1DE}"/>
              </a:ext>
            </a:extLst>
          </p:cNvPr>
          <p:cNvSpPr txBox="1"/>
          <p:nvPr/>
        </p:nvSpPr>
        <p:spPr>
          <a:xfrm>
            <a:off x="838200" y="1599228"/>
            <a:ext cx="10857930" cy="1200329"/>
          </a:xfrm>
          <a:prstGeom prst="rect">
            <a:avLst/>
          </a:prstGeom>
          <a:noFill/>
        </p:spPr>
        <p:txBody>
          <a:bodyPr wrap="square" rtlCol="0">
            <a:spAutoFit/>
          </a:bodyPr>
          <a:lstStyle/>
          <a:p>
            <a:pPr algn="l">
              <a:buFont typeface="Arial" panose="020B0604020202020204" pitchFamily="34" charset="0"/>
              <a:buChar char="•"/>
            </a:pPr>
            <a:r>
              <a:rPr lang="en-US" sz="2400" b="0" i="0" dirty="0">
                <a:effectLst/>
              </a:rPr>
              <a:t>Stride is the number of pixels a filter (convolutional layer) or pooling window (pooling layer) shifts across an image.</a:t>
            </a:r>
          </a:p>
          <a:p>
            <a:pPr algn="l">
              <a:buFont typeface="Arial" panose="020B0604020202020204" pitchFamily="34" charset="0"/>
              <a:buChar char="•"/>
            </a:pPr>
            <a:endParaRPr lang="en-US" sz="2400" b="0" i="0" dirty="0">
              <a:effectLst/>
            </a:endParaRPr>
          </a:p>
        </p:txBody>
      </p:sp>
      <p:sp>
        <p:nvSpPr>
          <p:cNvPr id="12" name="TextBox 11">
            <a:extLst>
              <a:ext uri="{FF2B5EF4-FFF2-40B4-BE49-F238E27FC236}">
                <a16:creationId xmlns:a16="http://schemas.microsoft.com/office/drawing/2014/main" id="{90988D9F-7799-8871-5E1C-331A07612F8E}"/>
              </a:ext>
            </a:extLst>
          </p:cNvPr>
          <p:cNvSpPr txBox="1"/>
          <p:nvPr/>
        </p:nvSpPr>
        <p:spPr>
          <a:xfrm>
            <a:off x="838200" y="2707223"/>
            <a:ext cx="654523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uLnTx/>
                <a:uFillTx/>
                <a:latin typeface="Roboto"/>
                <a:ea typeface="+mn-ea"/>
                <a:cs typeface="+mn-cs"/>
              </a:rPr>
              <a:t>How it Works:</a:t>
            </a:r>
            <a:endParaRPr kumimoji="0" lang="en-US" sz="2400" b="0" i="0" u="none" strike="noStrike" kern="1200" cap="none" spc="0" normalizeH="0" baseline="0" noProof="0" dirty="0">
              <a:ln>
                <a:noFill/>
              </a:ln>
              <a:solidFill>
                <a:prstClr val="white"/>
              </a:solidFill>
              <a:effectLst/>
              <a:uLnTx/>
              <a:uFillTx/>
              <a:latin typeface="Roboto"/>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Roboto"/>
                <a:ea typeface="+mn-ea"/>
                <a:cs typeface="+mn-cs"/>
              </a:rPr>
              <a:t>Stride of 1: Thorough analysis, filter/window moves one pixel at a time.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Roboto"/>
                <a:ea typeface="+mn-ea"/>
                <a:cs typeface="+mn-cs"/>
              </a:rPr>
              <a:t>Larger stride (e.g., 2): Skips pixels for faster processing, results in smaller output.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uLnTx/>
                <a:uFillTx/>
                <a:latin typeface="Roboto"/>
                <a:ea typeface="+mn-ea"/>
                <a:cs typeface="+mn-cs"/>
              </a:rPr>
              <a:t>Output Impact:</a:t>
            </a:r>
            <a:r>
              <a:rPr kumimoji="0" lang="en-US" sz="2400" b="0" i="0" u="none" strike="noStrike" kern="1200" cap="none" spc="0" normalizeH="0" baseline="0" noProof="0" dirty="0">
                <a:ln>
                  <a:noFill/>
                </a:ln>
                <a:solidFill>
                  <a:prstClr val="white"/>
                </a:solidFill>
                <a:effectLst/>
                <a:uLnTx/>
                <a:uFillTx/>
                <a:latin typeface="Roboto"/>
                <a:ea typeface="+mn-ea"/>
                <a:cs typeface="+mn-cs"/>
              </a:rPr>
              <a:t> Stride directly influences the size of the output feature map - larger stride leads to a smaller output.</a:t>
            </a:r>
            <a:endParaRPr kumimoji="0" lang="en-US" sz="2400" b="0" i="0" u="none" strike="noStrike" kern="1200" cap="none" spc="0" normalizeH="0" baseline="0" noProof="0" dirty="0">
              <a:ln>
                <a:noFill/>
              </a:ln>
              <a:solidFill>
                <a:srgbClr val="E3E3E3"/>
              </a:solidFill>
              <a:effectLst/>
              <a:uLnTx/>
              <a:uFillTx/>
              <a:latin typeface="Roboto"/>
              <a:ea typeface="+mn-ea"/>
              <a:cs typeface="+mn-cs"/>
            </a:endParaRPr>
          </a:p>
        </p:txBody>
      </p:sp>
    </p:spTree>
    <p:extLst>
      <p:ext uri="{BB962C8B-B14F-4D97-AF65-F5344CB8AC3E}">
        <p14:creationId xmlns:p14="http://schemas.microsoft.com/office/powerpoint/2010/main" val="346047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EAD6-8148-1350-C047-9653B4E9D077}"/>
              </a:ext>
            </a:extLst>
          </p:cNvPr>
          <p:cNvSpPr>
            <a:spLocks noGrp="1"/>
          </p:cNvSpPr>
          <p:nvPr>
            <p:ph type="title"/>
          </p:nvPr>
        </p:nvSpPr>
        <p:spPr/>
        <p:txBody>
          <a:bodyPr/>
          <a:lstStyle/>
          <a:p>
            <a:r>
              <a:rPr lang="en-US" dirty="0"/>
              <a:t>Padding</a:t>
            </a:r>
          </a:p>
        </p:txBody>
      </p:sp>
      <p:sp>
        <p:nvSpPr>
          <p:cNvPr id="5" name="Content Placeholder 4">
            <a:extLst>
              <a:ext uri="{FF2B5EF4-FFF2-40B4-BE49-F238E27FC236}">
                <a16:creationId xmlns:a16="http://schemas.microsoft.com/office/drawing/2014/main" id="{A5000AFF-C1FD-121B-AC32-8C991568C74F}"/>
              </a:ext>
            </a:extLst>
          </p:cNvPr>
          <p:cNvSpPr>
            <a:spLocks noGrp="1"/>
          </p:cNvSpPr>
          <p:nvPr>
            <p:ph idx="1"/>
          </p:nvPr>
        </p:nvSpPr>
        <p:spPr>
          <a:xfrm>
            <a:off x="947383" y="1962102"/>
            <a:ext cx="10515600" cy="4351338"/>
          </a:xfrm>
        </p:spPr>
        <p:txBody>
          <a:bodyPr/>
          <a:lstStyle/>
          <a:p>
            <a:r>
              <a:rPr lang="en-US" b="1" dirty="0"/>
              <a:t>Definition:</a:t>
            </a:r>
          </a:p>
          <a:p>
            <a:pPr lvl="1"/>
            <a:r>
              <a:rPr lang="en-US" dirty="0"/>
              <a:t>Adding pixel borders around an image before convolution or pooling.</a:t>
            </a:r>
          </a:p>
          <a:p>
            <a:pPr algn="l">
              <a:buFont typeface="Arial" panose="020B0604020202020204" pitchFamily="34" charset="0"/>
              <a:buChar char="•"/>
            </a:pPr>
            <a:r>
              <a:rPr lang="en-US" b="1" i="0" dirty="0">
                <a:solidFill>
                  <a:srgbClr val="E3E3E3"/>
                </a:solidFill>
                <a:effectLst/>
              </a:rPr>
              <a:t>Purpose:</a:t>
            </a:r>
            <a:endParaRPr lang="en-US" b="0" i="0" dirty="0">
              <a:solidFill>
                <a:srgbClr val="E3E3E3"/>
              </a:solidFill>
              <a:effectLst/>
            </a:endParaRPr>
          </a:p>
          <a:p>
            <a:pPr marL="742950" lvl="1" indent="-285750" algn="l">
              <a:buFont typeface="Arial" panose="020B0604020202020204" pitchFamily="34" charset="0"/>
              <a:buChar char="•"/>
            </a:pPr>
            <a:r>
              <a:rPr lang="en-US" b="0" i="0" dirty="0">
                <a:solidFill>
                  <a:srgbClr val="E3E3E3"/>
                </a:solidFill>
                <a:effectLst/>
              </a:rPr>
              <a:t>Control output feature map size</a:t>
            </a:r>
          </a:p>
          <a:p>
            <a:pPr marL="742950" lvl="1" indent="-285750" algn="l">
              <a:buFont typeface="Arial" panose="020B0604020202020204" pitchFamily="34" charset="0"/>
              <a:buChar char="•"/>
            </a:pPr>
            <a:r>
              <a:rPr lang="en-US" b="0" i="0" dirty="0">
                <a:solidFill>
                  <a:srgbClr val="E3E3E3"/>
                </a:solidFill>
                <a:effectLst/>
              </a:rPr>
              <a:t>Prevent losing information at image edges</a:t>
            </a:r>
          </a:p>
          <a:p>
            <a:pPr algn="l">
              <a:buFont typeface="Arial" panose="020B0604020202020204" pitchFamily="34" charset="0"/>
              <a:buChar char="•"/>
            </a:pPr>
            <a:r>
              <a:rPr lang="en-US" b="1" i="0" dirty="0">
                <a:solidFill>
                  <a:srgbClr val="E3E3E3"/>
                </a:solidFill>
                <a:effectLst/>
              </a:rPr>
              <a:t>Types:</a:t>
            </a:r>
            <a:endParaRPr lang="en-US" b="0" i="0" dirty="0">
              <a:solidFill>
                <a:srgbClr val="E3E3E3"/>
              </a:solidFill>
              <a:effectLst/>
            </a:endParaRPr>
          </a:p>
          <a:p>
            <a:pPr marL="742950" lvl="1" indent="-285750" algn="l">
              <a:buFont typeface="Arial" panose="020B0604020202020204" pitchFamily="34" charset="0"/>
              <a:buChar char="•"/>
            </a:pPr>
            <a:r>
              <a:rPr lang="en-US" b="0" i="1" dirty="0">
                <a:solidFill>
                  <a:srgbClr val="E3E3E3"/>
                </a:solidFill>
                <a:effectLst/>
              </a:rPr>
              <a:t>Valid:</a:t>
            </a:r>
            <a:r>
              <a:rPr lang="en-US" b="0" i="0" dirty="0">
                <a:solidFill>
                  <a:srgbClr val="E3E3E3"/>
                </a:solidFill>
                <a:effectLst/>
              </a:rPr>
              <a:t> No padding, output shrinks.</a:t>
            </a:r>
          </a:p>
          <a:p>
            <a:pPr marL="742950" lvl="1" indent="-285750" algn="l">
              <a:buFont typeface="Arial" panose="020B0604020202020204" pitchFamily="34" charset="0"/>
              <a:buChar char="•"/>
            </a:pPr>
            <a:r>
              <a:rPr lang="en-US" b="0" i="1" dirty="0">
                <a:solidFill>
                  <a:srgbClr val="E3E3E3"/>
                </a:solidFill>
                <a:effectLst/>
              </a:rPr>
              <a:t>Same:</a:t>
            </a:r>
            <a:r>
              <a:rPr lang="en-US" b="0" i="0" dirty="0">
                <a:solidFill>
                  <a:srgbClr val="E3E3E3"/>
                </a:solidFill>
                <a:effectLst/>
              </a:rPr>
              <a:t> Maintains output size with stride 1.</a:t>
            </a:r>
          </a:p>
          <a:p>
            <a:endParaRPr lang="en-US" dirty="0"/>
          </a:p>
        </p:txBody>
      </p:sp>
      <p:pic>
        <p:nvPicPr>
          <p:cNvPr id="6" name="Picture 5">
            <a:extLst>
              <a:ext uri="{FF2B5EF4-FFF2-40B4-BE49-F238E27FC236}">
                <a16:creationId xmlns:a16="http://schemas.microsoft.com/office/drawing/2014/main" id="{1C456C13-F0DF-0238-18CB-5F7CFF3820C3}"/>
              </a:ext>
            </a:extLst>
          </p:cNvPr>
          <p:cNvPicPr>
            <a:picLocks noChangeAspect="1"/>
          </p:cNvPicPr>
          <p:nvPr/>
        </p:nvPicPr>
        <p:blipFill>
          <a:blip r:embed="rId3"/>
          <a:stretch>
            <a:fillRect/>
          </a:stretch>
        </p:blipFill>
        <p:spPr>
          <a:xfrm>
            <a:off x="8822139" y="3166280"/>
            <a:ext cx="2913797" cy="2913797"/>
          </a:xfrm>
          <a:prstGeom prst="rect">
            <a:avLst/>
          </a:prstGeom>
          <a:ln>
            <a:noFill/>
          </a:ln>
          <a:effectLst>
            <a:softEdge rad="112500"/>
          </a:effectLst>
        </p:spPr>
      </p:pic>
    </p:spTree>
    <p:extLst>
      <p:ext uri="{BB962C8B-B14F-4D97-AF65-F5344CB8AC3E}">
        <p14:creationId xmlns:p14="http://schemas.microsoft.com/office/powerpoint/2010/main" val="402946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6045-A82A-0329-3EC5-428D2AB18BA3}"/>
              </a:ext>
            </a:extLst>
          </p:cNvPr>
          <p:cNvSpPr>
            <a:spLocks noGrp="1"/>
          </p:cNvSpPr>
          <p:nvPr>
            <p:ph type="title"/>
          </p:nvPr>
        </p:nvSpPr>
        <p:spPr/>
        <p:txBody>
          <a:bodyPr/>
          <a:lstStyle/>
          <a:p>
            <a:r>
              <a:rPr lang="en-US" dirty="0"/>
              <a:t>Stride and Padding Combined Role </a:t>
            </a:r>
          </a:p>
        </p:txBody>
      </p:sp>
      <p:sp>
        <p:nvSpPr>
          <p:cNvPr id="3" name="Content Placeholder 2">
            <a:extLst>
              <a:ext uri="{FF2B5EF4-FFF2-40B4-BE49-F238E27FC236}">
                <a16:creationId xmlns:a16="http://schemas.microsoft.com/office/drawing/2014/main" id="{5786FED2-E1EB-5E9E-801A-E9036AF2A46E}"/>
              </a:ext>
            </a:extLst>
          </p:cNvPr>
          <p:cNvSpPr>
            <a:spLocks noGrp="1"/>
          </p:cNvSpPr>
          <p:nvPr>
            <p:ph idx="1"/>
          </p:nvPr>
        </p:nvSpPr>
        <p:spPr>
          <a:xfrm>
            <a:off x="838200" y="1825625"/>
            <a:ext cx="10243782" cy="4351338"/>
          </a:xfrm>
        </p:spPr>
        <p:txBody>
          <a:bodyPr/>
          <a:lstStyle/>
          <a:p>
            <a:r>
              <a:rPr lang="en-US" dirty="0"/>
              <a:t>Determine how the filter/window moves across the image and how output size is controlled.</a:t>
            </a:r>
          </a:p>
          <a:p>
            <a:r>
              <a:rPr lang="en-US" dirty="0"/>
              <a:t>Key Idea: Stride and padding allow you to balance:</a:t>
            </a:r>
          </a:p>
          <a:p>
            <a:pPr lvl="1"/>
            <a:r>
              <a:rPr lang="en-US" dirty="0"/>
              <a:t>Detailed features (smaller stride) vs. broader features (larger stride)</a:t>
            </a:r>
          </a:p>
          <a:p>
            <a:pPr lvl="1"/>
            <a:r>
              <a:rPr lang="en-US" dirty="0"/>
              <a:t>Maintaining desired output size</a:t>
            </a:r>
          </a:p>
          <a:p>
            <a:r>
              <a:rPr lang="en-US" dirty="0"/>
              <a:t>Importance: Crucial for designing effective CNNs that learn spatial patterns efficiently.</a:t>
            </a:r>
          </a:p>
          <a:p>
            <a:endParaRPr lang="en-US" dirty="0"/>
          </a:p>
        </p:txBody>
      </p:sp>
    </p:spTree>
    <p:extLst>
      <p:ext uri="{BB962C8B-B14F-4D97-AF65-F5344CB8AC3E}">
        <p14:creationId xmlns:p14="http://schemas.microsoft.com/office/powerpoint/2010/main" val="1353036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09AAA4-29A7-B833-ABF1-226660FDE7D4}"/>
              </a:ext>
            </a:extLst>
          </p:cNvPr>
          <p:cNvPicPr>
            <a:picLocks noGrp="1" noChangeAspect="1"/>
          </p:cNvPicPr>
          <p:nvPr>
            <p:ph idx="1"/>
          </p:nvPr>
        </p:nvPicPr>
        <p:blipFill>
          <a:blip r:embed="rId3"/>
          <a:stretch>
            <a:fillRect/>
          </a:stretch>
        </p:blipFill>
        <p:spPr>
          <a:xfrm>
            <a:off x="5773003" y="4286336"/>
            <a:ext cx="5676331" cy="2526954"/>
          </a:xfrm>
        </p:spPr>
      </p:pic>
      <p:sp>
        <p:nvSpPr>
          <p:cNvPr id="2" name="Title 1">
            <a:extLst>
              <a:ext uri="{FF2B5EF4-FFF2-40B4-BE49-F238E27FC236}">
                <a16:creationId xmlns:a16="http://schemas.microsoft.com/office/drawing/2014/main" id="{0AB5F68D-B0F7-FE08-0507-06F4118DBB41}"/>
              </a:ext>
            </a:extLst>
          </p:cNvPr>
          <p:cNvSpPr>
            <a:spLocks noGrp="1"/>
          </p:cNvSpPr>
          <p:nvPr>
            <p:ph type="title"/>
          </p:nvPr>
        </p:nvSpPr>
        <p:spPr/>
        <p:txBody>
          <a:bodyPr/>
          <a:lstStyle/>
          <a:p>
            <a:r>
              <a:rPr lang="en-US" b="1" i="0" dirty="0">
                <a:solidFill>
                  <a:srgbClr val="ECECEC"/>
                </a:solidFill>
                <a:effectLst/>
              </a:rPr>
              <a:t>Fully Connected Layers</a:t>
            </a:r>
            <a:br>
              <a:rPr lang="en-US" b="1" i="0" dirty="0">
                <a:solidFill>
                  <a:srgbClr val="ECECEC"/>
                </a:solidFill>
                <a:effectLst/>
                <a:latin typeface="Söhne"/>
              </a:rPr>
            </a:br>
            <a:endParaRPr lang="en-US" dirty="0"/>
          </a:p>
        </p:txBody>
      </p:sp>
      <p:sp>
        <p:nvSpPr>
          <p:cNvPr id="7" name="TextBox 6">
            <a:extLst>
              <a:ext uri="{FF2B5EF4-FFF2-40B4-BE49-F238E27FC236}">
                <a16:creationId xmlns:a16="http://schemas.microsoft.com/office/drawing/2014/main" id="{5DED634C-6B66-7B96-FB2F-14F41256BD0D}"/>
              </a:ext>
            </a:extLst>
          </p:cNvPr>
          <p:cNvSpPr txBox="1"/>
          <p:nvPr/>
        </p:nvSpPr>
        <p:spPr>
          <a:xfrm>
            <a:off x="742666" y="1239879"/>
            <a:ext cx="11144534" cy="3108543"/>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chemeClr val="accent6">
                    <a:lumMod val="60000"/>
                    <a:lumOff val="40000"/>
                  </a:schemeClr>
                </a:solidFill>
              </a:rPr>
              <a:t>Position</a:t>
            </a:r>
            <a:r>
              <a:rPr lang="en-US" sz="2800" dirty="0"/>
              <a:t>: Fully Connected (FC) layers usually come after convolutional and pooling layers in a CNN.</a:t>
            </a:r>
          </a:p>
          <a:p>
            <a:pPr marL="285750" indent="-285750">
              <a:buFont typeface="Arial" panose="020B0604020202020204" pitchFamily="34" charset="0"/>
              <a:buChar char="•"/>
            </a:pPr>
            <a:r>
              <a:rPr lang="en-US" sz="2800" b="1" dirty="0">
                <a:solidFill>
                  <a:schemeClr val="accent6">
                    <a:lumMod val="60000"/>
                    <a:lumOff val="40000"/>
                  </a:schemeClr>
                </a:solidFill>
              </a:rPr>
              <a:t>Function</a:t>
            </a:r>
            <a:r>
              <a:rPr lang="en-US" sz="2800" dirty="0"/>
              <a:t>: Perform high-level analysis on features extracted by earlier layers.</a:t>
            </a:r>
          </a:p>
          <a:p>
            <a:pPr marL="285750" indent="-285750">
              <a:buFont typeface="Arial" panose="020B0604020202020204" pitchFamily="34" charset="0"/>
              <a:buChar char="•"/>
            </a:pPr>
            <a:r>
              <a:rPr lang="en-US" sz="2800" b="1" dirty="0">
                <a:solidFill>
                  <a:schemeClr val="accent6">
                    <a:lumMod val="60000"/>
                    <a:lumOff val="40000"/>
                  </a:schemeClr>
                </a:solidFill>
              </a:rPr>
              <a:t>Input: </a:t>
            </a:r>
            <a:r>
              <a:rPr lang="en-US" sz="2800" dirty="0"/>
              <a:t>Take a flattened vector of values from the previous layer.</a:t>
            </a:r>
          </a:p>
          <a:p>
            <a:pPr marL="285750" indent="-285750">
              <a:buFont typeface="Arial" panose="020B0604020202020204" pitchFamily="34" charset="0"/>
              <a:buChar char="•"/>
            </a:pPr>
            <a:r>
              <a:rPr lang="en-US" sz="2800" b="1" dirty="0">
                <a:solidFill>
                  <a:schemeClr val="accent6">
                    <a:lumMod val="60000"/>
                    <a:lumOff val="40000"/>
                  </a:schemeClr>
                </a:solidFill>
              </a:rPr>
              <a:t>Output: </a:t>
            </a:r>
            <a:r>
              <a:rPr lang="en-US" sz="2800" dirty="0"/>
              <a:t>Generate a classification decision (often using a </a:t>
            </a:r>
            <a:r>
              <a:rPr lang="en-US" sz="2800" dirty="0" err="1"/>
              <a:t>softmax</a:t>
            </a:r>
            <a:r>
              <a:rPr lang="en-US" sz="2800" dirty="0"/>
              <a:t> activation for probability distribution).</a:t>
            </a:r>
          </a:p>
        </p:txBody>
      </p:sp>
    </p:spTree>
    <p:extLst>
      <p:ext uri="{BB962C8B-B14F-4D97-AF65-F5344CB8AC3E}">
        <p14:creationId xmlns:p14="http://schemas.microsoft.com/office/powerpoint/2010/main" val="2433352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1DAE-E14F-802F-4091-13B7B2E27F21}"/>
              </a:ext>
            </a:extLst>
          </p:cNvPr>
          <p:cNvSpPr>
            <a:spLocks noGrp="1"/>
          </p:cNvSpPr>
          <p:nvPr>
            <p:ph type="title"/>
          </p:nvPr>
        </p:nvSpPr>
        <p:spPr/>
        <p:txBody>
          <a:bodyPr/>
          <a:lstStyle/>
          <a:p>
            <a:r>
              <a:rPr lang="en-US" dirty="0"/>
              <a:t>Training CNNs</a:t>
            </a:r>
          </a:p>
        </p:txBody>
      </p:sp>
      <p:sp>
        <p:nvSpPr>
          <p:cNvPr id="3" name="Content Placeholder 2">
            <a:extLst>
              <a:ext uri="{FF2B5EF4-FFF2-40B4-BE49-F238E27FC236}">
                <a16:creationId xmlns:a16="http://schemas.microsoft.com/office/drawing/2014/main" id="{671291F6-BA1C-BC3F-CAEE-EAD920C8BC96}"/>
              </a:ext>
            </a:extLst>
          </p:cNvPr>
          <p:cNvSpPr>
            <a:spLocks noGrp="1"/>
          </p:cNvSpPr>
          <p:nvPr>
            <p:ph idx="1"/>
          </p:nvPr>
        </p:nvSpPr>
        <p:spPr/>
        <p:txBody>
          <a:bodyPr>
            <a:normAutofit lnSpcReduction="10000"/>
          </a:bodyPr>
          <a:lstStyle/>
          <a:p>
            <a:r>
              <a:rPr lang="en-US" dirty="0"/>
              <a:t>CNN training aims to adjust filter and neuron weights to improve prediction accuracy</a:t>
            </a:r>
          </a:p>
          <a:p>
            <a:r>
              <a:rPr lang="en-US" b="1" dirty="0">
                <a:solidFill>
                  <a:schemeClr val="accent6">
                    <a:lumMod val="60000"/>
                    <a:lumOff val="40000"/>
                  </a:schemeClr>
                </a:solidFill>
              </a:rPr>
              <a:t>How it Works</a:t>
            </a:r>
            <a:r>
              <a:rPr lang="en-US" dirty="0"/>
              <a:t>:</a:t>
            </a:r>
          </a:p>
          <a:p>
            <a:pPr lvl="1"/>
            <a:r>
              <a:rPr lang="en-US" dirty="0"/>
              <a:t>Backpropagation and gradient descent algorithms calculate and update weights to minimize errors.</a:t>
            </a:r>
          </a:p>
          <a:p>
            <a:r>
              <a:rPr lang="en-US" b="1" dirty="0">
                <a:solidFill>
                  <a:schemeClr val="accent6">
                    <a:lumMod val="60000"/>
                    <a:lumOff val="40000"/>
                  </a:schemeClr>
                </a:solidFill>
              </a:rPr>
              <a:t>Preventing Overfitting:</a:t>
            </a:r>
          </a:p>
          <a:p>
            <a:pPr lvl="1"/>
            <a:r>
              <a:rPr lang="en-US" dirty="0"/>
              <a:t>Regularization techniques (e.g., dropout, weight decay) help the model generalize better to new data.</a:t>
            </a:r>
          </a:p>
          <a:p>
            <a:r>
              <a:rPr lang="en-US" b="1" dirty="0">
                <a:solidFill>
                  <a:schemeClr val="accent6">
                    <a:lumMod val="60000"/>
                    <a:lumOff val="40000"/>
                  </a:schemeClr>
                </a:solidFill>
              </a:rPr>
              <a:t>Data Augmentation</a:t>
            </a:r>
            <a:r>
              <a:rPr lang="en-US" dirty="0"/>
              <a:t>: Techniques like flipping, rotation, and scaling create more diverse training examples, making the model more robust.</a:t>
            </a:r>
          </a:p>
        </p:txBody>
      </p:sp>
    </p:spTree>
    <p:extLst>
      <p:ext uri="{BB962C8B-B14F-4D97-AF65-F5344CB8AC3E}">
        <p14:creationId xmlns:p14="http://schemas.microsoft.com/office/powerpoint/2010/main" val="264487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1956-CF5B-2085-C4BB-08DF3341C2CA}"/>
              </a:ext>
            </a:extLst>
          </p:cNvPr>
          <p:cNvSpPr>
            <a:spLocks noGrp="1"/>
          </p:cNvSpPr>
          <p:nvPr>
            <p:ph type="title"/>
          </p:nvPr>
        </p:nvSpPr>
        <p:spPr>
          <a:xfrm>
            <a:off x="586854" y="365125"/>
            <a:ext cx="11191164" cy="1325563"/>
          </a:xfrm>
        </p:spPr>
        <p:txBody>
          <a:bodyPr/>
          <a:lstStyle/>
          <a:p>
            <a:r>
              <a:rPr lang="en-US" dirty="0"/>
              <a:t>Leveraging Libraries for CNN Development</a:t>
            </a:r>
          </a:p>
        </p:txBody>
      </p:sp>
      <p:sp>
        <p:nvSpPr>
          <p:cNvPr id="3" name="Content Placeholder 2">
            <a:extLst>
              <a:ext uri="{FF2B5EF4-FFF2-40B4-BE49-F238E27FC236}">
                <a16:creationId xmlns:a16="http://schemas.microsoft.com/office/drawing/2014/main" id="{A82B532F-060C-E438-8FFC-FCBF0C6460DD}"/>
              </a:ext>
            </a:extLst>
          </p:cNvPr>
          <p:cNvSpPr>
            <a:spLocks noGrp="1"/>
          </p:cNvSpPr>
          <p:nvPr>
            <p:ph idx="1"/>
          </p:nvPr>
        </p:nvSpPr>
        <p:spPr/>
        <p:txBody>
          <a:bodyPr/>
          <a:lstStyle/>
          <a:p>
            <a:r>
              <a:rPr lang="en-US"/>
              <a:t>Modern deep learning libraries like TensorFlow and PyTorch provide high-level APIs to design, train, and deploy CNN models with ease, offering pre-built functions for convolutional layers, pooling layers, and optimization algorithms.</a:t>
            </a:r>
          </a:p>
          <a:p>
            <a:r>
              <a:rPr lang="en-US"/>
              <a:t>These libraries also offer extensive support for GPU acceleration, enabling the efficient processing of large datasets and complex models.</a:t>
            </a:r>
            <a:endParaRPr lang="en-US" dirty="0"/>
          </a:p>
        </p:txBody>
      </p:sp>
      <p:pic>
        <p:nvPicPr>
          <p:cNvPr id="6" name="Picture 5">
            <a:extLst>
              <a:ext uri="{FF2B5EF4-FFF2-40B4-BE49-F238E27FC236}">
                <a16:creationId xmlns:a16="http://schemas.microsoft.com/office/drawing/2014/main" id="{0D31089A-F35D-76C6-C74F-15902D824C51}"/>
              </a:ext>
            </a:extLst>
          </p:cNvPr>
          <p:cNvPicPr>
            <a:picLocks noChangeAspect="1"/>
          </p:cNvPicPr>
          <p:nvPr/>
        </p:nvPicPr>
        <p:blipFill>
          <a:blip r:embed="rId2"/>
          <a:stretch>
            <a:fillRect/>
          </a:stretch>
        </p:blipFill>
        <p:spPr>
          <a:xfrm>
            <a:off x="9960591" y="4626591"/>
            <a:ext cx="2231409" cy="2231409"/>
          </a:xfrm>
          <a:prstGeom prst="rect">
            <a:avLst/>
          </a:prstGeom>
          <a:ln>
            <a:noFill/>
          </a:ln>
          <a:effectLst>
            <a:softEdge rad="112500"/>
          </a:effectLst>
        </p:spPr>
      </p:pic>
    </p:spTree>
    <p:extLst>
      <p:ext uri="{BB962C8B-B14F-4D97-AF65-F5344CB8AC3E}">
        <p14:creationId xmlns:p14="http://schemas.microsoft.com/office/powerpoint/2010/main" val="3498665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49E9-51DF-DB34-8029-80A767474A96}"/>
              </a:ext>
            </a:extLst>
          </p:cNvPr>
          <p:cNvSpPr>
            <a:spLocks noGrp="1"/>
          </p:cNvSpPr>
          <p:nvPr>
            <p:ph type="title"/>
          </p:nvPr>
        </p:nvSpPr>
        <p:spPr/>
        <p:txBody>
          <a:bodyPr/>
          <a:lstStyle/>
          <a:p>
            <a:r>
              <a:rPr lang="en-US" dirty="0"/>
              <a:t>CNNs Applications</a:t>
            </a:r>
          </a:p>
        </p:txBody>
      </p:sp>
      <p:sp>
        <p:nvSpPr>
          <p:cNvPr id="3" name="Content Placeholder 2">
            <a:extLst>
              <a:ext uri="{FF2B5EF4-FFF2-40B4-BE49-F238E27FC236}">
                <a16:creationId xmlns:a16="http://schemas.microsoft.com/office/drawing/2014/main" id="{1D409F9E-B5E7-88AB-AA32-D53C5776364D}"/>
              </a:ext>
            </a:extLst>
          </p:cNvPr>
          <p:cNvSpPr>
            <a:spLocks noGrp="1"/>
          </p:cNvSpPr>
          <p:nvPr>
            <p:ph idx="1"/>
          </p:nvPr>
        </p:nvSpPr>
        <p:spPr>
          <a:xfrm>
            <a:off x="701722" y="1811977"/>
            <a:ext cx="9274791" cy="4351338"/>
          </a:xfrm>
        </p:spPr>
        <p:txBody>
          <a:bodyPr/>
          <a:lstStyle/>
          <a:p>
            <a:r>
              <a:rPr lang="en-US" dirty="0"/>
              <a:t>Beyond image classification, CNNs excel in various tasks including object detection, semantic segmentation, and face recognition, showcasing their versatility.</a:t>
            </a:r>
          </a:p>
          <a:p>
            <a:r>
              <a:rPr lang="en-US" dirty="0"/>
              <a:t>In healthcare, CNNs are used for medical image analysis, such as diagnosing diseases from X-rays and MRI scans.</a:t>
            </a:r>
          </a:p>
          <a:p>
            <a:r>
              <a:rPr lang="en-US" dirty="0"/>
              <a:t>In autonomous vehicles, CNNs interpret sensor data to identify obstacles, navigate roads, and understand traffic signals.</a:t>
            </a:r>
          </a:p>
        </p:txBody>
      </p:sp>
      <p:pic>
        <p:nvPicPr>
          <p:cNvPr id="5" name="Picture 4">
            <a:extLst>
              <a:ext uri="{FF2B5EF4-FFF2-40B4-BE49-F238E27FC236}">
                <a16:creationId xmlns:a16="http://schemas.microsoft.com/office/drawing/2014/main" id="{73348DA9-631D-2F3A-930E-CA6706F89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4459" y="4148918"/>
            <a:ext cx="2497541" cy="2497541"/>
          </a:xfrm>
          <a:prstGeom prst="rect">
            <a:avLst/>
          </a:prstGeom>
        </p:spPr>
      </p:pic>
    </p:spTree>
    <p:extLst>
      <p:ext uri="{BB962C8B-B14F-4D97-AF65-F5344CB8AC3E}">
        <p14:creationId xmlns:p14="http://schemas.microsoft.com/office/powerpoint/2010/main" val="3182370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A6654-3DB5-9104-0667-5038FA1D75AB}"/>
              </a:ext>
            </a:extLst>
          </p:cNvPr>
          <p:cNvSpPr>
            <a:spLocks noGrp="1"/>
          </p:cNvSpPr>
          <p:nvPr>
            <p:ph type="title"/>
          </p:nvPr>
        </p:nvSpPr>
        <p:spPr>
          <a:xfrm>
            <a:off x="838200" y="365125"/>
            <a:ext cx="10680510" cy="1325563"/>
          </a:xfrm>
        </p:spPr>
        <p:txBody>
          <a:bodyPr/>
          <a:lstStyle/>
          <a:p>
            <a:r>
              <a:rPr lang="en-US" dirty="0"/>
              <a:t>CNNs Challenges</a:t>
            </a:r>
          </a:p>
        </p:txBody>
      </p:sp>
      <p:sp>
        <p:nvSpPr>
          <p:cNvPr id="3" name="Content Placeholder 2">
            <a:extLst>
              <a:ext uri="{FF2B5EF4-FFF2-40B4-BE49-F238E27FC236}">
                <a16:creationId xmlns:a16="http://schemas.microsoft.com/office/drawing/2014/main" id="{59017309-E616-4957-5A9F-85C46CF190EE}"/>
              </a:ext>
            </a:extLst>
          </p:cNvPr>
          <p:cNvSpPr>
            <a:spLocks noGrp="1"/>
          </p:cNvSpPr>
          <p:nvPr>
            <p:ph idx="1"/>
          </p:nvPr>
        </p:nvSpPr>
        <p:spPr/>
        <p:txBody>
          <a:bodyPr/>
          <a:lstStyle/>
          <a:p>
            <a:r>
              <a:rPr lang="en-US" dirty="0"/>
              <a:t>3D Understanding: CNNs often struggle to fully grasp 3D structure from 2D images.</a:t>
            </a:r>
          </a:p>
          <a:p>
            <a:r>
              <a:rPr lang="en-US" dirty="0"/>
              <a:t>Domain Transfer: Applying CNNs trained on one dataset to significantly different data can be difficult.</a:t>
            </a:r>
          </a:p>
          <a:p>
            <a:r>
              <a:rPr lang="en-US" dirty="0"/>
              <a:t>Interpretability: Understanding how CNNs make decisions is crucial for trust and bias correction.</a:t>
            </a:r>
          </a:p>
        </p:txBody>
      </p:sp>
    </p:spTree>
    <p:extLst>
      <p:ext uri="{BB962C8B-B14F-4D97-AF65-F5344CB8AC3E}">
        <p14:creationId xmlns:p14="http://schemas.microsoft.com/office/powerpoint/2010/main" val="1611324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5B16-CFB7-0ADA-F862-0CB7F3E66847}"/>
              </a:ext>
            </a:extLst>
          </p:cNvPr>
          <p:cNvSpPr>
            <a:spLocks noGrp="1"/>
          </p:cNvSpPr>
          <p:nvPr>
            <p:ph type="title"/>
          </p:nvPr>
        </p:nvSpPr>
        <p:spPr/>
        <p:txBody>
          <a:bodyPr/>
          <a:lstStyle/>
          <a:p>
            <a:r>
              <a:rPr lang="en-US" dirty="0"/>
              <a:t>Future Research </a:t>
            </a:r>
          </a:p>
        </p:txBody>
      </p:sp>
      <p:sp>
        <p:nvSpPr>
          <p:cNvPr id="3" name="Content Placeholder 2">
            <a:extLst>
              <a:ext uri="{FF2B5EF4-FFF2-40B4-BE49-F238E27FC236}">
                <a16:creationId xmlns:a16="http://schemas.microsoft.com/office/drawing/2014/main" id="{54D56C33-E666-708B-6800-319485637B8A}"/>
              </a:ext>
            </a:extLst>
          </p:cNvPr>
          <p:cNvSpPr>
            <a:spLocks noGrp="1"/>
          </p:cNvSpPr>
          <p:nvPr>
            <p:ph idx="1"/>
          </p:nvPr>
        </p:nvSpPr>
        <p:spPr/>
        <p:txBody>
          <a:bodyPr/>
          <a:lstStyle/>
          <a:p>
            <a:r>
              <a:rPr lang="en-US" dirty="0"/>
              <a:t>Advanced Architectures: Designing new CNN structures for better performance and efficiency.</a:t>
            </a:r>
          </a:p>
          <a:p>
            <a:r>
              <a:rPr lang="en-US" dirty="0"/>
              <a:t>Training Improvements: Optimizing training methods for faster convergence and greater accuracy.</a:t>
            </a:r>
          </a:p>
          <a:p>
            <a:r>
              <a:rPr lang="en-US" dirty="0"/>
              <a:t>Interpretability &amp; Fairness: Developing techniques to explain CNN decisions and reduce bias.</a:t>
            </a:r>
          </a:p>
          <a:p>
            <a:r>
              <a:rPr lang="en-US" dirty="0"/>
              <a:t>Unsupervised/Semi-supervised Learning: Unlocking the potential of unlabeled data for better CNN training.</a:t>
            </a:r>
          </a:p>
        </p:txBody>
      </p:sp>
      <p:pic>
        <p:nvPicPr>
          <p:cNvPr id="4" name="Picture 3">
            <a:extLst>
              <a:ext uri="{FF2B5EF4-FFF2-40B4-BE49-F238E27FC236}">
                <a16:creationId xmlns:a16="http://schemas.microsoft.com/office/drawing/2014/main" id="{FFC223B6-378C-B18B-7B03-0D8049AB2086}"/>
              </a:ext>
            </a:extLst>
          </p:cNvPr>
          <p:cNvPicPr>
            <a:picLocks noChangeAspect="1"/>
          </p:cNvPicPr>
          <p:nvPr/>
        </p:nvPicPr>
        <p:blipFill>
          <a:blip r:embed="rId2"/>
          <a:stretch>
            <a:fillRect/>
          </a:stretch>
        </p:blipFill>
        <p:spPr>
          <a:xfrm>
            <a:off x="10031104" y="4697104"/>
            <a:ext cx="2160896" cy="2160896"/>
          </a:xfrm>
          <a:prstGeom prst="rect">
            <a:avLst/>
          </a:prstGeom>
          <a:ln>
            <a:noFill/>
          </a:ln>
          <a:effectLst>
            <a:softEdge rad="112500"/>
          </a:effectLst>
        </p:spPr>
      </p:pic>
    </p:spTree>
    <p:extLst>
      <p:ext uri="{BB962C8B-B14F-4D97-AF65-F5344CB8AC3E}">
        <p14:creationId xmlns:p14="http://schemas.microsoft.com/office/powerpoint/2010/main" val="4229677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61138-350E-0CB1-1313-9A2BEEDE2CB1}"/>
              </a:ext>
            </a:extLst>
          </p:cNvPr>
          <p:cNvSpPr>
            <a:spLocks noGrp="1"/>
          </p:cNvSpPr>
          <p:nvPr>
            <p:ph type="title"/>
          </p:nvPr>
        </p:nvSpPr>
        <p:spPr/>
        <p:txBody>
          <a:bodyPr/>
          <a:lstStyle/>
          <a:p>
            <a:r>
              <a:rPr lang="en-US" dirty="0"/>
              <a:t>Image Datasets</a:t>
            </a:r>
          </a:p>
        </p:txBody>
      </p:sp>
      <p:sp>
        <p:nvSpPr>
          <p:cNvPr id="5" name="Text Placeholder 4">
            <a:extLst>
              <a:ext uri="{FF2B5EF4-FFF2-40B4-BE49-F238E27FC236}">
                <a16:creationId xmlns:a16="http://schemas.microsoft.com/office/drawing/2014/main" id="{8E36BB51-3370-2CFC-DC00-1CFFCDED9A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4941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66283" y="609600"/>
            <a:ext cx="6143423" cy="1456267"/>
          </a:xfrm>
        </p:spPr>
        <p:txBody>
          <a:bodyPr>
            <a:normAutofit/>
          </a:bodyPr>
          <a:lstStyle/>
          <a:p>
            <a:r>
              <a:rPr lang="en-US" dirty="0"/>
              <a:t>Last Class Recap</a:t>
            </a:r>
            <a:endParaRPr lang="ru-RU" dirty="0"/>
          </a:p>
        </p:txBody>
      </p:sp>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908895782"/>
              </p:ext>
            </p:extLst>
          </p:nvPr>
        </p:nvGraphicFramePr>
        <p:xfrm>
          <a:off x="2645230" y="2065867"/>
          <a:ext cx="6143423" cy="385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824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2B34-983C-9643-B204-ECB142588E05}"/>
              </a:ext>
            </a:extLst>
          </p:cNvPr>
          <p:cNvSpPr>
            <a:spLocks noGrp="1"/>
          </p:cNvSpPr>
          <p:nvPr>
            <p:ph type="title"/>
          </p:nvPr>
        </p:nvSpPr>
        <p:spPr>
          <a:xfrm>
            <a:off x="592475" y="163575"/>
            <a:ext cx="10897504" cy="987472"/>
          </a:xfrm>
        </p:spPr>
        <p:txBody>
          <a:bodyPr/>
          <a:lstStyle/>
          <a:p>
            <a:r>
              <a:rPr lang="en-US" dirty="0"/>
              <a:t>Computer Vision Dataset</a:t>
            </a:r>
          </a:p>
        </p:txBody>
      </p:sp>
      <p:sp>
        <p:nvSpPr>
          <p:cNvPr id="3" name="Text Placeholder 2">
            <a:extLst>
              <a:ext uri="{FF2B5EF4-FFF2-40B4-BE49-F238E27FC236}">
                <a16:creationId xmlns:a16="http://schemas.microsoft.com/office/drawing/2014/main" id="{95F0D588-C1BC-8D47-BE76-B65CA9E20E9C}"/>
              </a:ext>
            </a:extLst>
          </p:cNvPr>
          <p:cNvSpPr>
            <a:spLocks noGrp="1"/>
          </p:cNvSpPr>
          <p:nvPr>
            <p:ph type="body" sz="quarter" idx="10"/>
          </p:nvPr>
        </p:nvSpPr>
        <p:spPr>
          <a:xfrm>
            <a:off x="695797" y="1310105"/>
            <a:ext cx="6305504" cy="5251998"/>
          </a:xfrm>
        </p:spPr>
        <p:txBody>
          <a:bodyPr>
            <a:normAutofit fontScale="92500" lnSpcReduction="10000"/>
          </a:bodyPr>
          <a:lstStyle/>
          <a:p>
            <a:r>
              <a:rPr lang="en-US" sz="3200" dirty="0"/>
              <a:t>Image datasets fuel the development of computer vision algorithms.</a:t>
            </a:r>
          </a:p>
          <a:p>
            <a:r>
              <a:rPr lang="en-US" sz="3200" dirty="0"/>
              <a:t>Datasets like MNIST and CIFAR offer different levels of complexity,</a:t>
            </a:r>
          </a:p>
          <a:p>
            <a:r>
              <a:rPr lang="en-US" sz="3200" dirty="0"/>
              <a:t>There  are several publicly available CV datasets</a:t>
            </a:r>
          </a:p>
          <a:p>
            <a:pPr lvl="1"/>
            <a:r>
              <a:rPr lang="en-US" sz="2800" dirty="0"/>
              <a:t>In academia : for benchmarking and learning</a:t>
            </a:r>
          </a:p>
          <a:p>
            <a:pPr lvl="1"/>
            <a:r>
              <a:rPr lang="en-US" sz="2800" dirty="0"/>
              <a:t>In industry: using as “source” dataset for transfer learning </a:t>
            </a:r>
          </a:p>
          <a:p>
            <a:pPr lvl="1"/>
            <a:endParaRPr lang="en-US" sz="2800" dirty="0"/>
          </a:p>
          <a:p>
            <a:endParaRPr lang="en-US" dirty="0"/>
          </a:p>
        </p:txBody>
      </p:sp>
      <p:pic>
        <p:nvPicPr>
          <p:cNvPr id="4" name="Picture 3">
            <a:extLst>
              <a:ext uri="{FF2B5EF4-FFF2-40B4-BE49-F238E27FC236}">
                <a16:creationId xmlns:a16="http://schemas.microsoft.com/office/drawing/2014/main" id="{E52FF4A0-1EA9-2A43-9EB5-A667836C28F6}"/>
              </a:ext>
            </a:extLst>
          </p:cNvPr>
          <p:cNvPicPr>
            <a:picLocks noChangeAspect="1"/>
          </p:cNvPicPr>
          <p:nvPr/>
        </p:nvPicPr>
        <p:blipFill>
          <a:blip r:embed="rId3"/>
          <a:stretch>
            <a:fillRect/>
          </a:stretch>
        </p:blipFill>
        <p:spPr>
          <a:xfrm>
            <a:off x="7395298" y="2228979"/>
            <a:ext cx="4094681" cy="1020481"/>
          </a:xfrm>
          <a:prstGeom prst="rect">
            <a:avLst/>
          </a:prstGeom>
        </p:spPr>
      </p:pic>
      <p:pic>
        <p:nvPicPr>
          <p:cNvPr id="5" name="Picture 1" descr="page48image52049104">
            <a:extLst>
              <a:ext uri="{FF2B5EF4-FFF2-40B4-BE49-F238E27FC236}">
                <a16:creationId xmlns:a16="http://schemas.microsoft.com/office/drawing/2014/main" id="{CCA0652A-E71A-A641-A4E0-4D187E904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896" y="1217720"/>
            <a:ext cx="1161118" cy="1085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38AF3EC-064D-3249-BB64-7015A8BDFF33}"/>
              </a:ext>
            </a:extLst>
          </p:cNvPr>
          <p:cNvPicPr>
            <a:picLocks noChangeAspect="1"/>
          </p:cNvPicPr>
          <p:nvPr/>
        </p:nvPicPr>
        <p:blipFill>
          <a:blip r:embed="rId5"/>
          <a:stretch>
            <a:fillRect/>
          </a:stretch>
        </p:blipFill>
        <p:spPr>
          <a:xfrm>
            <a:off x="9563704" y="1484482"/>
            <a:ext cx="2219167" cy="1708144"/>
          </a:xfrm>
          <a:prstGeom prst="rect">
            <a:avLst/>
          </a:prstGeom>
        </p:spPr>
      </p:pic>
      <p:pic>
        <p:nvPicPr>
          <p:cNvPr id="7" name="Picture 6">
            <a:extLst>
              <a:ext uri="{FF2B5EF4-FFF2-40B4-BE49-F238E27FC236}">
                <a16:creationId xmlns:a16="http://schemas.microsoft.com/office/drawing/2014/main" id="{FEF4C959-2092-F340-9285-17A37EDA4032}"/>
              </a:ext>
            </a:extLst>
          </p:cNvPr>
          <p:cNvPicPr>
            <a:picLocks noChangeAspect="1"/>
          </p:cNvPicPr>
          <p:nvPr/>
        </p:nvPicPr>
        <p:blipFill>
          <a:blip r:embed="rId6"/>
          <a:stretch>
            <a:fillRect/>
          </a:stretch>
        </p:blipFill>
        <p:spPr>
          <a:xfrm>
            <a:off x="8366836" y="3268971"/>
            <a:ext cx="3416035" cy="1449971"/>
          </a:xfrm>
          <a:prstGeom prst="rect">
            <a:avLst/>
          </a:prstGeom>
        </p:spPr>
      </p:pic>
      <p:pic>
        <p:nvPicPr>
          <p:cNvPr id="8" name="Picture 7">
            <a:extLst>
              <a:ext uri="{FF2B5EF4-FFF2-40B4-BE49-F238E27FC236}">
                <a16:creationId xmlns:a16="http://schemas.microsoft.com/office/drawing/2014/main" id="{461D7B69-42AB-6D4A-9687-9E5B407C345A}"/>
              </a:ext>
            </a:extLst>
          </p:cNvPr>
          <p:cNvPicPr>
            <a:picLocks noChangeAspect="1"/>
          </p:cNvPicPr>
          <p:nvPr/>
        </p:nvPicPr>
        <p:blipFill>
          <a:blip r:embed="rId7"/>
          <a:stretch>
            <a:fillRect/>
          </a:stretch>
        </p:blipFill>
        <p:spPr>
          <a:xfrm>
            <a:off x="8346728" y="4952441"/>
            <a:ext cx="3416035" cy="1360625"/>
          </a:xfrm>
          <a:prstGeom prst="rect">
            <a:avLst/>
          </a:prstGeom>
        </p:spPr>
      </p:pic>
    </p:spTree>
    <p:extLst>
      <p:ext uri="{BB962C8B-B14F-4D97-AF65-F5344CB8AC3E}">
        <p14:creationId xmlns:p14="http://schemas.microsoft.com/office/powerpoint/2010/main" val="423258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C8D2-F9CB-1D42-9380-C22FCBB90A80}"/>
              </a:ext>
            </a:extLst>
          </p:cNvPr>
          <p:cNvSpPr>
            <a:spLocks noGrp="1"/>
          </p:cNvSpPr>
          <p:nvPr>
            <p:ph type="title"/>
          </p:nvPr>
        </p:nvSpPr>
        <p:spPr/>
        <p:txBody>
          <a:bodyPr>
            <a:normAutofit/>
          </a:bodyPr>
          <a:lstStyle/>
          <a:p>
            <a:r>
              <a:rPr lang="en-US" dirty="0"/>
              <a:t>List of some computer vision datasets</a:t>
            </a:r>
          </a:p>
        </p:txBody>
      </p:sp>
      <p:sp>
        <p:nvSpPr>
          <p:cNvPr id="3" name="Text Placeholder 2">
            <a:extLst>
              <a:ext uri="{FF2B5EF4-FFF2-40B4-BE49-F238E27FC236}">
                <a16:creationId xmlns:a16="http://schemas.microsoft.com/office/drawing/2014/main" id="{87943DEA-1AB5-B948-8D1B-60562A443CA4}"/>
              </a:ext>
            </a:extLst>
          </p:cNvPr>
          <p:cNvSpPr>
            <a:spLocks noGrp="1"/>
          </p:cNvSpPr>
          <p:nvPr>
            <p:ph type="body" sz="quarter" idx="10"/>
          </p:nvPr>
        </p:nvSpPr>
        <p:spPr/>
        <p:txBody>
          <a:bodyPr>
            <a:normAutofit/>
          </a:bodyPr>
          <a:lstStyle/>
          <a:p>
            <a:pPr>
              <a:lnSpc>
                <a:spcPct val="110000"/>
              </a:lnSpc>
            </a:pPr>
            <a:r>
              <a:rPr lang="en-US" sz="2000" dirty="0"/>
              <a:t>MNIST</a:t>
            </a:r>
            <a:r>
              <a:rPr lang="en-US" sz="2000" dirty="0">
                <a:solidFill>
                  <a:schemeClr val="accent2">
                    <a:lumMod val="75000"/>
                  </a:schemeClr>
                </a:solidFill>
              </a:rPr>
              <a:t>: </a:t>
            </a:r>
            <a:r>
              <a:rPr lang="en-US" sz="2000" dirty="0">
                <a:solidFill>
                  <a:schemeClr val="accent2">
                    <a:lumMod val="40000"/>
                    <a:lumOff val="60000"/>
                  </a:schemeClr>
                </a:solidFill>
                <a:hlinkClick r:id="rId3">
                  <a:extLst>
                    <a:ext uri="{A12FA001-AC4F-418D-AE19-62706E023703}">
                      <ahyp:hlinkClr xmlns:ahyp="http://schemas.microsoft.com/office/drawing/2018/hyperlinkcolor" val="tx"/>
                    </a:ext>
                  </a:extLst>
                </a:hlinkClick>
              </a:rPr>
              <a:t>http://yann.lecun.com/exdb/mnist/</a:t>
            </a:r>
            <a:endParaRPr lang="en-US" sz="2000" dirty="0">
              <a:solidFill>
                <a:schemeClr val="accent2">
                  <a:lumMod val="40000"/>
                  <a:lumOff val="60000"/>
                </a:schemeClr>
              </a:solidFill>
            </a:endParaRPr>
          </a:p>
          <a:p>
            <a:pPr>
              <a:lnSpc>
                <a:spcPct val="110000"/>
              </a:lnSpc>
            </a:pPr>
            <a:r>
              <a:rPr lang="en-US" sz="2000" dirty="0"/>
              <a:t>Fashion – MNIST</a:t>
            </a:r>
            <a:r>
              <a:rPr lang="en-US" sz="2000" dirty="0">
                <a:solidFill>
                  <a:schemeClr val="accent2">
                    <a:lumMod val="40000"/>
                    <a:lumOff val="60000"/>
                  </a:schemeClr>
                </a:solidFill>
              </a:rPr>
              <a:t>: </a:t>
            </a:r>
            <a:r>
              <a:rPr lang="en-US" sz="2000" dirty="0">
                <a:solidFill>
                  <a:schemeClr val="accent2">
                    <a:lumMod val="40000"/>
                    <a:lumOff val="60000"/>
                  </a:schemeClr>
                </a:solidFill>
                <a:hlinkClick r:id="rId4">
                  <a:extLst>
                    <a:ext uri="{A12FA001-AC4F-418D-AE19-62706E023703}">
                      <ahyp:hlinkClr xmlns:ahyp="http://schemas.microsoft.com/office/drawing/2018/hyperlinkcolor" val="tx"/>
                    </a:ext>
                  </a:extLst>
                </a:hlinkClick>
              </a:rPr>
              <a:t>https://github.com/zalandoresearch/fashion-mnist</a:t>
            </a:r>
            <a:endParaRPr lang="en-US" sz="2000" dirty="0">
              <a:solidFill>
                <a:schemeClr val="accent2">
                  <a:lumMod val="40000"/>
                  <a:lumOff val="60000"/>
                </a:schemeClr>
              </a:solidFill>
            </a:endParaRPr>
          </a:p>
          <a:p>
            <a:pPr>
              <a:lnSpc>
                <a:spcPct val="110000"/>
              </a:lnSpc>
            </a:pPr>
            <a:r>
              <a:rPr lang="en-US" sz="2000" dirty="0"/>
              <a:t>CIFAR 10: </a:t>
            </a:r>
            <a:r>
              <a:rPr lang="en-US" sz="2000" dirty="0">
                <a:solidFill>
                  <a:schemeClr val="accent2">
                    <a:lumMod val="40000"/>
                    <a:lumOff val="60000"/>
                  </a:schemeClr>
                </a:solidFill>
                <a:hlinkClick r:id="rId5">
                  <a:extLst>
                    <a:ext uri="{A12FA001-AC4F-418D-AE19-62706E023703}">
                      <ahyp:hlinkClr xmlns:ahyp="http://schemas.microsoft.com/office/drawing/2018/hyperlinkcolor" val="tx"/>
                    </a:ext>
                  </a:extLst>
                </a:hlinkClick>
              </a:rPr>
              <a:t>https://www.cs.toronto.edu/~kriz/cifar.html</a:t>
            </a:r>
            <a:endParaRPr lang="en-US" sz="2000" dirty="0">
              <a:solidFill>
                <a:schemeClr val="accent2">
                  <a:lumMod val="40000"/>
                  <a:lumOff val="60000"/>
                </a:schemeClr>
              </a:solidFill>
            </a:endParaRPr>
          </a:p>
          <a:p>
            <a:pPr>
              <a:lnSpc>
                <a:spcPct val="110000"/>
              </a:lnSpc>
            </a:pPr>
            <a:r>
              <a:rPr lang="en-US" sz="2000" dirty="0"/>
              <a:t>Open Images: </a:t>
            </a:r>
            <a:r>
              <a:rPr lang="en-US" sz="2000" dirty="0">
                <a:solidFill>
                  <a:schemeClr val="accent2">
                    <a:lumMod val="40000"/>
                    <a:lumOff val="60000"/>
                  </a:schemeClr>
                </a:solidFill>
                <a:hlinkClick r:id="rId6">
                  <a:extLst>
                    <a:ext uri="{A12FA001-AC4F-418D-AE19-62706E023703}">
                      <ahyp:hlinkClr xmlns:ahyp="http://schemas.microsoft.com/office/drawing/2018/hyperlinkcolor" val="tx"/>
                    </a:ext>
                  </a:extLst>
                </a:hlinkClick>
              </a:rPr>
              <a:t>https://github.com/openimages/dataset</a:t>
            </a:r>
            <a:r>
              <a:rPr lang="en-US" sz="2000" dirty="0">
                <a:solidFill>
                  <a:schemeClr val="accent2">
                    <a:lumMod val="40000"/>
                    <a:lumOff val="60000"/>
                  </a:schemeClr>
                </a:solidFill>
              </a:rPr>
              <a:t> </a:t>
            </a:r>
          </a:p>
          <a:p>
            <a:pPr>
              <a:lnSpc>
                <a:spcPct val="110000"/>
              </a:lnSpc>
            </a:pPr>
            <a:r>
              <a:rPr lang="en-US" sz="2000" dirty="0"/>
              <a:t>Places</a:t>
            </a:r>
            <a:r>
              <a:rPr lang="en-US" sz="2000" dirty="0">
                <a:solidFill>
                  <a:schemeClr val="accent2">
                    <a:lumMod val="40000"/>
                    <a:lumOff val="60000"/>
                  </a:schemeClr>
                </a:solidFill>
              </a:rPr>
              <a:t>: </a:t>
            </a:r>
            <a:r>
              <a:rPr lang="en-US" sz="2000" dirty="0">
                <a:solidFill>
                  <a:schemeClr val="accent2">
                    <a:lumMod val="40000"/>
                    <a:lumOff val="60000"/>
                  </a:schemeClr>
                </a:solidFill>
                <a:hlinkClick r:id="rId7">
                  <a:extLst>
                    <a:ext uri="{A12FA001-AC4F-418D-AE19-62706E023703}">
                      <ahyp:hlinkClr xmlns:ahyp="http://schemas.microsoft.com/office/drawing/2018/hyperlinkcolor" val="tx"/>
                    </a:ext>
                  </a:extLst>
                </a:hlinkClick>
              </a:rPr>
              <a:t>http://places2.csail.mit.edu/index.html</a:t>
            </a:r>
            <a:r>
              <a:rPr lang="en-US" sz="2000" dirty="0">
                <a:solidFill>
                  <a:schemeClr val="accent2">
                    <a:lumMod val="40000"/>
                    <a:lumOff val="60000"/>
                  </a:schemeClr>
                </a:solidFill>
              </a:rPr>
              <a:t> </a:t>
            </a:r>
          </a:p>
          <a:p>
            <a:pPr>
              <a:lnSpc>
                <a:spcPct val="110000"/>
              </a:lnSpc>
            </a:pPr>
            <a:r>
              <a:rPr lang="en-US" sz="2000" dirty="0"/>
              <a:t>ImageNet: </a:t>
            </a:r>
            <a:r>
              <a:rPr lang="en-US" sz="2000" dirty="0">
                <a:solidFill>
                  <a:schemeClr val="accent2">
                    <a:lumMod val="40000"/>
                    <a:lumOff val="60000"/>
                  </a:schemeClr>
                </a:solidFill>
                <a:hlinkClick r:id="rId8">
                  <a:extLst>
                    <a:ext uri="{A12FA001-AC4F-418D-AE19-62706E023703}">
                      <ahyp:hlinkClr xmlns:ahyp="http://schemas.microsoft.com/office/drawing/2018/hyperlinkcolor" val="tx"/>
                    </a:ext>
                  </a:extLst>
                </a:hlinkClick>
              </a:rPr>
              <a:t>http://www.image-net.org/</a:t>
            </a:r>
            <a:r>
              <a:rPr lang="en-US" sz="2000" dirty="0">
                <a:solidFill>
                  <a:schemeClr val="accent2">
                    <a:lumMod val="40000"/>
                    <a:lumOff val="60000"/>
                  </a:schemeClr>
                </a:solidFill>
              </a:rPr>
              <a:t> </a:t>
            </a:r>
          </a:p>
          <a:p>
            <a:pPr>
              <a:lnSpc>
                <a:spcPct val="110000"/>
              </a:lnSpc>
            </a:pPr>
            <a:r>
              <a:rPr lang="en-US" sz="2000" dirty="0"/>
              <a:t>Caltech 101: </a:t>
            </a:r>
            <a:r>
              <a:rPr lang="en-US" sz="2000" dirty="0">
                <a:solidFill>
                  <a:schemeClr val="accent2">
                    <a:lumMod val="40000"/>
                    <a:lumOff val="60000"/>
                  </a:schemeClr>
                </a:solidFill>
                <a:hlinkClick r:id="rId9">
                  <a:extLst>
                    <a:ext uri="{A12FA001-AC4F-418D-AE19-62706E023703}">
                      <ahyp:hlinkClr xmlns:ahyp="http://schemas.microsoft.com/office/drawing/2018/hyperlinkcolor" val="tx"/>
                    </a:ext>
                  </a:extLst>
                </a:hlinkClick>
              </a:rPr>
              <a:t>http://www.vision.caltech.edu/Image_Datasets/Caltech101/</a:t>
            </a:r>
            <a:endParaRPr lang="en-US" sz="2000" dirty="0">
              <a:solidFill>
                <a:schemeClr val="accent2">
                  <a:lumMod val="40000"/>
                  <a:lumOff val="60000"/>
                </a:schemeClr>
              </a:solidFill>
            </a:endParaRPr>
          </a:p>
          <a:p>
            <a:pPr>
              <a:lnSpc>
                <a:spcPct val="110000"/>
              </a:lnSpc>
            </a:pPr>
            <a:r>
              <a:rPr lang="en-US" sz="2000" dirty="0"/>
              <a:t>Caltech 256</a:t>
            </a:r>
            <a:r>
              <a:rPr lang="en-US" sz="2000" dirty="0">
                <a:solidFill>
                  <a:schemeClr val="accent2">
                    <a:lumMod val="40000"/>
                    <a:lumOff val="60000"/>
                  </a:schemeClr>
                </a:solidFill>
              </a:rPr>
              <a:t>: </a:t>
            </a:r>
            <a:r>
              <a:rPr lang="en-US" sz="2000" dirty="0">
                <a:solidFill>
                  <a:schemeClr val="accent2">
                    <a:lumMod val="40000"/>
                    <a:lumOff val="60000"/>
                  </a:schemeClr>
                </a:solidFill>
                <a:hlinkClick r:id="rId10">
                  <a:extLst>
                    <a:ext uri="{A12FA001-AC4F-418D-AE19-62706E023703}">
                      <ahyp:hlinkClr xmlns:ahyp="http://schemas.microsoft.com/office/drawing/2018/hyperlinkcolor" val="tx"/>
                    </a:ext>
                  </a:extLst>
                </a:hlinkClick>
              </a:rPr>
              <a:t>http://www.vision.caltech.edu/Image_Datasets/Caltech256/</a:t>
            </a:r>
            <a:r>
              <a:rPr lang="en-US" sz="2000" dirty="0">
                <a:solidFill>
                  <a:schemeClr val="accent2">
                    <a:lumMod val="40000"/>
                    <a:lumOff val="60000"/>
                  </a:schemeClr>
                </a:solidFill>
              </a:rPr>
              <a:t> </a:t>
            </a:r>
          </a:p>
          <a:p>
            <a:pPr>
              <a:lnSpc>
                <a:spcPct val="110000"/>
              </a:lnSpc>
            </a:pPr>
            <a:r>
              <a:rPr lang="en-US" sz="2000" dirty="0"/>
              <a:t>Vehicle make and model rec. dataset: </a:t>
            </a:r>
            <a:r>
              <a:rPr lang="en-US" sz="2000" dirty="0">
                <a:solidFill>
                  <a:schemeClr val="accent2">
                    <a:lumMod val="40000"/>
                    <a:lumOff val="60000"/>
                  </a:schemeClr>
                </a:solidFill>
                <a:hlinkClick r:id="rId11">
                  <a:extLst>
                    <a:ext uri="{A12FA001-AC4F-418D-AE19-62706E023703}">
                      <ahyp:hlinkClr xmlns:ahyp="http://schemas.microsoft.com/office/drawing/2018/hyperlinkcolor" val="tx"/>
                    </a:ext>
                  </a:extLst>
                </a:hlinkClick>
              </a:rPr>
              <a:t>http://vmmrdb.cecsresearch.org/</a:t>
            </a:r>
            <a:r>
              <a:rPr lang="en-US" sz="2000" dirty="0">
                <a:solidFill>
                  <a:schemeClr val="accent2">
                    <a:lumMod val="40000"/>
                    <a:lumOff val="60000"/>
                  </a:schemeClr>
                </a:solidFill>
              </a:rPr>
              <a:t> </a:t>
            </a:r>
          </a:p>
        </p:txBody>
      </p:sp>
    </p:spTree>
    <p:extLst>
      <p:ext uri="{BB962C8B-B14F-4D97-AF65-F5344CB8AC3E}">
        <p14:creationId xmlns:p14="http://schemas.microsoft.com/office/powerpoint/2010/main" val="1866412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B8DD0-D20B-FF73-EDE6-8A65BC178DEE}"/>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74AC9EF7-C3AA-A4A3-B4D7-17AB66D0FD32}"/>
              </a:ext>
            </a:extLst>
          </p:cNvPr>
          <p:cNvSpPr>
            <a:spLocks noGrp="1"/>
          </p:cNvSpPr>
          <p:nvPr>
            <p:ph type="body" sz="quarter" idx="10"/>
          </p:nvPr>
        </p:nvSpPr>
        <p:spPr/>
        <p:txBody>
          <a:bodyPr>
            <a:normAutofit lnSpcReduction="10000"/>
          </a:bodyPr>
          <a:lstStyle/>
          <a:p>
            <a:pPr marL="228600" marR="0" lvl="0" indent="-228600" algn="l" defTabSz="9144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Roboto"/>
              </a:rPr>
              <a:t>CNNs excel at understanding spatial structure in images, surpassing traditional methods.</a:t>
            </a:r>
          </a:p>
          <a:p>
            <a:pPr marL="228600" marR="0" lvl="0" indent="-228600" algn="l" defTabSz="9144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Roboto"/>
              </a:rPr>
              <a:t>Key Components </a:t>
            </a:r>
          </a:p>
          <a:p>
            <a:pPr marL="685457" marR="0" lvl="1" indent="-228486" algn="l" defTabSz="914400" rtl="0" eaLnBrk="1" fontAlgn="auto" latinLnBrk="0" hangingPunct="1">
              <a:lnSpc>
                <a:spcPct val="100000"/>
              </a:lnSpc>
              <a:spcBef>
                <a:spcPts val="800"/>
              </a:spcBef>
              <a:spcAft>
                <a:spcPts val="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Roboto"/>
              </a:rPr>
              <a:t>Convolutional Layers: Feature extraction</a:t>
            </a:r>
          </a:p>
          <a:p>
            <a:pPr marL="685457" marR="0" lvl="1" indent="-228486" algn="l" defTabSz="914400" rtl="0" eaLnBrk="1" fontAlgn="auto" latinLnBrk="0" hangingPunct="1">
              <a:lnSpc>
                <a:spcPct val="100000"/>
              </a:lnSpc>
              <a:spcBef>
                <a:spcPts val="800"/>
              </a:spcBef>
              <a:spcAft>
                <a:spcPts val="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Roboto"/>
              </a:rPr>
              <a:t>Pooling Layers: Reduce dimensionality</a:t>
            </a:r>
          </a:p>
          <a:p>
            <a:pPr marL="685457" marR="0" lvl="1" indent="-228486" algn="l" defTabSz="914400" rtl="0" eaLnBrk="1" fontAlgn="auto" latinLnBrk="0" hangingPunct="1">
              <a:lnSpc>
                <a:spcPct val="100000"/>
              </a:lnSpc>
              <a:spcBef>
                <a:spcPts val="800"/>
              </a:spcBef>
              <a:spcAft>
                <a:spcPts val="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Roboto"/>
              </a:rPr>
              <a:t>Fully Connected Layers: Classification</a:t>
            </a:r>
          </a:p>
          <a:p>
            <a:pPr marL="228600" marR="0" lvl="0" indent="-228600" algn="l" defTabSz="9144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Roboto"/>
              </a:rPr>
              <a:t>Preprocessing for Success:</a:t>
            </a:r>
          </a:p>
          <a:p>
            <a:pPr marL="685457" marR="0" lvl="1" indent="-228486" algn="l" defTabSz="914400" rtl="0" eaLnBrk="1" fontAlgn="auto" latinLnBrk="0" hangingPunct="1">
              <a:lnSpc>
                <a:spcPct val="100000"/>
              </a:lnSpc>
              <a:spcBef>
                <a:spcPts val="800"/>
              </a:spcBef>
              <a:spcAft>
                <a:spcPts val="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Roboto"/>
              </a:rPr>
              <a:t>Normalization, data augmentation, feature engineering</a:t>
            </a:r>
          </a:p>
          <a:p>
            <a:pPr marL="228600" marR="0" lvl="0" indent="-228600" algn="l" defTabSz="9144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Roboto"/>
              </a:rPr>
              <a:t>Datasets: Fueling Research: MNIST, CIFAR-10, ImageNet drive progress</a:t>
            </a:r>
          </a:p>
          <a:p>
            <a:endParaRPr lang="en-US" dirty="0"/>
          </a:p>
        </p:txBody>
      </p:sp>
    </p:spTree>
    <p:extLst>
      <p:ext uri="{BB962C8B-B14F-4D97-AF65-F5344CB8AC3E}">
        <p14:creationId xmlns:p14="http://schemas.microsoft.com/office/powerpoint/2010/main" val="4283243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A58A-336E-0F74-AA21-FD8859CE9576}"/>
              </a:ext>
            </a:extLst>
          </p:cNvPr>
          <p:cNvSpPr>
            <a:spLocks noGrp="1"/>
          </p:cNvSpPr>
          <p:nvPr>
            <p:ph type="title"/>
          </p:nvPr>
        </p:nvSpPr>
        <p:spPr/>
        <p:txBody>
          <a:bodyPr/>
          <a:lstStyle/>
          <a:p>
            <a:r>
              <a:rPr lang="en-US" dirty="0"/>
              <a:t>A07 Manual CNN</a:t>
            </a:r>
          </a:p>
        </p:txBody>
      </p:sp>
      <p:sp>
        <p:nvSpPr>
          <p:cNvPr id="3" name="Text Placeholder 2">
            <a:extLst>
              <a:ext uri="{FF2B5EF4-FFF2-40B4-BE49-F238E27FC236}">
                <a16:creationId xmlns:a16="http://schemas.microsoft.com/office/drawing/2014/main" id="{2203EF62-961C-55E3-C34B-E7906DC478F8}"/>
              </a:ext>
            </a:extLst>
          </p:cNvPr>
          <p:cNvSpPr>
            <a:spLocks noGrp="1"/>
          </p:cNvSpPr>
          <p:nvPr>
            <p:ph type="body" sz="quarter" idx="10"/>
          </p:nvPr>
        </p:nvSpPr>
        <p:spPr>
          <a:xfrm>
            <a:off x="694389" y="1310105"/>
            <a:ext cx="11192811" cy="5022456"/>
          </a:xfrm>
        </p:spPr>
        <p:txBody>
          <a:bodyPr>
            <a:normAutofit lnSpcReduction="10000"/>
          </a:bodyPr>
          <a:lstStyle/>
          <a:p>
            <a:pPr marL="285750" marR="0" lvl="0" indent="-285750" algn="l" defTabSz="457200" rtl="0" eaLnBrk="1" fontAlgn="auto" latinLnBrk="0" hangingPunct="1">
              <a:lnSpc>
                <a:spcPct val="100000"/>
              </a:lnSpc>
              <a:spcBef>
                <a:spcPts val="0"/>
              </a:spcBef>
              <a:spcAft>
                <a:spcPts val="1000"/>
              </a:spcAft>
              <a:buClr>
                <a:prstClr val="white"/>
              </a:buClr>
              <a:buSzPct val="100000"/>
              <a:buFont typeface="+mj-lt"/>
              <a:buAutoNum type="arabicPeriod"/>
              <a:tabLst/>
              <a:defRPr/>
            </a:pPr>
            <a:r>
              <a:rPr kumimoji="0" lang="en-US" sz="2000" b="1" i="0" u="none" strike="noStrike" kern="1200" cap="none" spc="0" normalizeH="0" baseline="0" noProof="0" dirty="0">
                <a:ln>
                  <a:noFill/>
                </a:ln>
                <a:solidFill>
                  <a:prstClr val="white"/>
                </a:solidFill>
                <a:effectLst/>
                <a:uLnTx/>
                <a:uFillTx/>
                <a:ea typeface="Segoe UI Emoji" panose="020B0502040204020203" pitchFamily="34" charset="0"/>
                <a:cs typeface="+mn-cs"/>
              </a:rPr>
              <a:t>Create Your Image</a:t>
            </a:r>
            <a:endParaRPr kumimoji="0" lang="en-US" sz="2000" b="0" i="0" u="none" strike="noStrike" kern="1200" cap="none" spc="0" normalizeH="0" baseline="0" noProof="0" dirty="0">
              <a:ln>
                <a:noFill/>
              </a:ln>
              <a:solidFill>
                <a:prstClr val="white"/>
              </a:solidFill>
              <a:effectLst/>
              <a:uLnTx/>
              <a:uFillTx/>
              <a:ea typeface="Segoe UI Emoji" panose="020B0502040204020203" pitchFamily="34" charset="0"/>
              <a:cs typeface="+mn-cs"/>
            </a:endParaRPr>
          </a:p>
          <a:p>
            <a:pPr marL="971550" marR="0" lvl="1" indent="-514350" algn="l" defTabSz="457200" rtl="0" eaLnBrk="1" fontAlgn="auto" latinLnBrk="0" hangingPunct="1">
              <a:lnSpc>
                <a:spcPct val="100000"/>
              </a:lnSpc>
              <a:spcBef>
                <a:spcPts val="0"/>
              </a:spcBef>
              <a:spcAft>
                <a:spcPts val="1000"/>
              </a:spcAft>
              <a:buClr>
                <a:prstClr val="white"/>
              </a:buClr>
              <a:buSzPct val="100000"/>
              <a:buFont typeface="+mj-lt"/>
              <a:buAutoNum type="romanUcPeriod"/>
              <a:tabLst/>
              <a:defRPr/>
            </a:pPr>
            <a:r>
              <a:rPr kumimoji="0" lang="en-US" sz="1700" b="0" i="0" u="none" strike="noStrike" kern="1200" cap="none" spc="0" normalizeH="0" baseline="0" noProof="0" dirty="0">
                <a:ln>
                  <a:noFill/>
                </a:ln>
                <a:solidFill>
                  <a:prstClr val="white"/>
                </a:solidFill>
                <a:effectLst/>
                <a:uLnTx/>
                <a:uFillTx/>
                <a:ea typeface="Segoe UI Emoji" panose="020B0502040204020203" pitchFamily="34" charset="0"/>
                <a:cs typeface="+mn-cs"/>
              </a:rPr>
              <a:t>Groups create an 8x8 or 5x5 grid as a simplified 'image' using MS Word or PowerPoint.</a:t>
            </a:r>
          </a:p>
          <a:p>
            <a:pPr marL="971550" marR="0" lvl="1" indent="-514350" algn="l" defTabSz="457200" rtl="0" eaLnBrk="1" fontAlgn="auto" latinLnBrk="0" hangingPunct="1">
              <a:lnSpc>
                <a:spcPct val="100000"/>
              </a:lnSpc>
              <a:spcBef>
                <a:spcPts val="0"/>
              </a:spcBef>
              <a:spcAft>
                <a:spcPts val="1000"/>
              </a:spcAft>
              <a:buClr>
                <a:prstClr val="white"/>
              </a:buClr>
              <a:buSzPct val="100000"/>
              <a:buFont typeface="+mj-lt"/>
              <a:buAutoNum type="romanUcPeriod"/>
              <a:tabLst/>
              <a:defRPr/>
            </a:pPr>
            <a:r>
              <a:rPr kumimoji="0" lang="en-US" sz="1700" b="0" i="0" u="none" strike="noStrike" kern="1200" cap="none" spc="0" normalizeH="0" baseline="0" noProof="0" dirty="0">
                <a:ln>
                  <a:noFill/>
                </a:ln>
                <a:solidFill>
                  <a:prstClr val="white"/>
                </a:solidFill>
                <a:effectLst/>
                <a:uLnTx/>
                <a:uFillTx/>
                <a:ea typeface="Segoe UI Emoji" panose="020B0502040204020203" pitchFamily="34" charset="0"/>
                <a:cs typeface="+mn-cs"/>
              </a:rPr>
              <a:t>Fill grid squares with numbers (0 for black, 1 for white) to signify pixel values.</a:t>
            </a:r>
          </a:p>
          <a:p>
            <a:pPr marL="971550" marR="0" lvl="1" indent="-514350" algn="l" defTabSz="457200" rtl="0" eaLnBrk="1" fontAlgn="auto" latinLnBrk="0" hangingPunct="1">
              <a:lnSpc>
                <a:spcPct val="100000"/>
              </a:lnSpc>
              <a:spcBef>
                <a:spcPts val="0"/>
              </a:spcBef>
              <a:spcAft>
                <a:spcPts val="1000"/>
              </a:spcAft>
              <a:buClr>
                <a:prstClr val="white"/>
              </a:buClr>
              <a:buSzPct val="100000"/>
              <a:buFont typeface="+mj-lt"/>
              <a:buAutoNum type="romanUcPeriod"/>
              <a:tabLst/>
              <a:defRPr/>
            </a:pPr>
            <a:r>
              <a:rPr kumimoji="0" lang="en-US" sz="1700" b="0" i="0" u="none" strike="noStrike" kern="1200" cap="none" spc="0" normalizeH="0" baseline="0" noProof="0" dirty="0">
                <a:ln>
                  <a:noFill/>
                </a:ln>
                <a:solidFill>
                  <a:prstClr val="white"/>
                </a:solidFill>
                <a:effectLst/>
                <a:uLnTx/>
                <a:uFillTx/>
                <a:ea typeface="Segoe UI Emoji" panose="020B0502040204020203" pitchFamily="34" charset="0"/>
                <a:cs typeface="+mn-cs"/>
              </a:rPr>
              <a:t>Label the 'image' (e.g., square, cross).</a:t>
            </a:r>
          </a:p>
          <a:p>
            <a:pPr marL="285750" marR="0" lvl="0" indent="-285750" algn="l" defTabSz="457200" rtl="0" eaLnBrk="1" fontAlgn="auto" latinLnBrk="0" hangingPunct="1">
              <a:lnSpc>
                <a:spcPct val="100000"/>
              </a:lnSpc>
              <a:spcBef>
                <a:spcPts val="0"/>
              </a:spcBef>
              <a:spcAft>
                <a:spcPts val="1000"/>
              </a:spcAft>
              <a:buClr>
                <a:prstClr val="white"/>
              </a:buClr>
              <a:buSzPct val="100000"/>
              <a:buFont typeface="+mj-lt"/>
              <a:buAutoNum type="arabicPeriod"/>
              <a:tabLst/>
              <a:defRPr/>
            </a:pPr>
            <a:r>
              <a:rPr kumimoji="0" lang="en-US" sz="2000" b="1" i="0" u="none" strike="noStrike" kern="1200" cap="none" spc="0" normalizeH="0" baseline="0" noProof="0" dirty="0">
                <a:ln>
                  <a:noFill/>
                </a:ln>
                <a:solidFill>
                  <a:prstClr val="white"/>
                </a:solidFill>
                <a:effectLst/>
                <a:uLnTx/>
                <a:uFillTx/>
                <a:ea typeface="Segoe UI Emoji" panose="020B0502040204020203" pitchFamily="34" charset="0"/>
                <a:cs typeface="+mn-cs"/>
              </a:rPr>
              <a:t>Design Filters</a:t>
            </a:r>
            <a:endParaRPr kumimoji="0" lang="en-US" sz="2000" b="0" i="0" u="none" strike="noStrike" kern="1200" cap="none" spc="0" normalizeH="0" baseline="0" noProof="0" dirty="0">
              <a:ln>
                <a:noFill/>
              </a:ln>
              <a:solidFill>
                <a:prstClr val="white"/>
              </a:solidFill>
              <a:effectLst/>
              <a:uLnTx/>
              <a:uFillTx/>
              <a:ea typeface="Segoe UI Emoji" panose="020B0502040204020203" pitchFamily="34" charset="0"/>
              <a:cs typeface="+mn-cs"/>
            </a:endParaRPr>
          </a:p>
          <a:p>
            <a:pPr marL="742950" marR="0" lvl="1" indent="-285750" algn="l" defTabSz="457200" rtl="0" eaLnBrk="1" fontAlgn="auto" latinLnBrk="0" hangingPunct="1">
              <a:lnSpc>
                <a:spcPct val="100000"/>
              </a:lnSpc>
              <a:spcBef>
                <a:spcPts val="0"/>
              </a:spcBef>
              <a:spcAft>
                <a:spcPts val="1000"/>
              </a:spcAft>
              <a:buClr>
                <a:prstClr val="white"/>
              </a:buClr>
              <a:buSzPct val="100000"/>
              <a:buFont typeface="+mj-lt"/>
              <a:buAutoNum type="arabicPeriod"/>
              <a:tabLst/>
              <a:defRPr/>
            </a:pPr>
            <a:r>
              <a:rPr kumimoji="0" lang="en-US" sz="1700" b="0" i="0" u="none" strike="noStrike" kern="1200" cap="none" spc="0" normalizeH="0" baseline="0" noProof="0" dirty="0">
                <a:ln>
                  <a:noFill/>
                </a:ln>
                <a:solidFill>
                  <a:prstClr val="white"/>
                </a:solidFill>
                <a:effectLst/>
                <a:uLnTx/>
                <a:uFillTx/>
                <a:ea typeface="Segoe UI Emoji" panose="020B0502040204020203" pitchFamily="34" charset="0"/>
                <a:cs typeface="+mn-cs"/>
              </a:rPr>
              <a:t>Students create two or three 3x3 'filters' for edge detection (vertical, horizontal, etc.).</a:t>
            </a:r>
          </a:p>
          <a:p>
            <a:pPr marL="285750" marR="0" lvl="0" indent="-285750" algn="l" defTabSz="457200" rtl="0" eaLnBrk="1" fontAlgn="auto" latinLnBrk="0" hangingPunct="1">
              <a:lnSpc>
                <a:spcPct val="100000"/>
              </a:lnSpc>
              <a:spcBef>
                <a:spcPts val="0"/>
              </a:spcBef>
              <a:spcAft>
                <a:spcPts val="1000"/>
              </a:spcAft>
              <a:buClr>
                <a:prstClr val="white"/>
              </a:buClr>
              <a:buSzPct val="100000"/>
              <a:buFont typeface="+mj-lt"/>
              <a:buAutoNum type="arabicPeriod"/>
              <a:tabLst/>
              <a:defRPr/>
            </a:pPr>
            <a:r>
              <a:rPr kumimoji="0" lang="en-US" sz="2000" b="1" i="0" u="none" strike="noStrike" kern="1200" cap="none" spc="0" normalizeH="0" baseline="0" noProof="0" dirty="0">
                <a:ln>
                  <a:noFill/>
                </a:ln>
                <a:solidFill>
                  <a:prstClr val="white"/>
                </a:solidFill>
                <a:effectLst/>
                <a:uLnTx/>
                <a:uFillTx/>
                <a:ea typeface="Segoe UI Emoji" panose="020B0502040204020203" pitchFamily="34" charset="0"/>
                <a:cs typeface="+mn-cs"/>
              </a:rPr>
              <a:t>Convolve Manually</a:t>
            </a:r>
            <a:endParaRPr kumimoji="0" lang="en-US" sz="2000" b="0" i="0" u="none" strike="noStrike" kern="1200" cap="none" spc="0" normalizeH="0" baseline="0" noProof="0" dirty="0">
              <a:ln>
                <a:noFill/>
              </a:ln>
              <a:solidFill>
                <a:prstClr val="white"/>
              </a:solidFill>
              <a:effectLst/>
              <a:uLnTx/>
              <a:uFillTx/>
              <a:ea typeface="Segoe UI Emoji" panose="020B0502040204020203" pitchFamily="34" charset="0"/>
              <a:cs typeface="+mn-cs"/>
            </a:endParaRPr>
          </a:p>
          <a:p>
            <a:pPr marL="742950" marR="0" lvl="1" indent="-285750" algn="l" defTabSz="457200" rtl="0" eaLnBrk="1" fontAlgn="auto" latinLnBrk="0" hangingPunct="1">
              <a:lnSpc>
                <a:spcPct val="100000"/>
              </a:lnSpc>
              <a:spcBef>
                <a:spcPts val="0"/>
              </a:spcBef>
              <a:spcAft>
                <a:spcPts val="1000"/>
              </a:spcAft>
              <a:buClr>
                <a:prstClr val="white"/>
              </a:buClr>
              <a:buSzPct val="100000"/>
              <a:buFont typeface="+mj-lt"/>
              <a:buAutoNum type="arabicPeriod"/>
              <a:tabLst/>
              <a:defRPr/>
            </a:pPr>
            <a:r>
              <a:rPr kumimoji="0" lang="en-US" sz="1700" b="0" i="0" u="none" strike="noStrike" kern="1200" cap="none" spc="0" normalizeH="0" baseline="0" noProof="0" dirty="0">
                <a:ln>
                  <a:noFill/>
                </a:ln>
                <a:solidFill>
                  <a:prstClr val="white"/>
                </a:solidFill>
                <a:effectLst/>
                <a:uLnTx/>
                <a:uFillTx/>
                <a:ea typeface="Segoe UI Emoji" panose="020B0502040204020203" pitchFamily="34" charset="0"/>
                <a:cs typeface="+mn-cs"/>
              </a:rPr>
              <a:t>Slide filters across the 'image' and manually perform convolution. Record results in a new grid.</a:t>
            </a:r>
          </a:p>
          <a:p>
            <a:pPr marL="285750" marR="0" lvl="0" indent="-285750" algn="l" defTabSz="457200" rtl="0" eaLnBrk="1" fontAlgn="auto" latinLnBrk="0" hangingPunct="1">
              <a:lnSpc>
                <a:spcPct val="100000"/>
              </a:lnSpc>
              <a:spcBef>
                <a:spcPts val="0"/>
              </a:spcBef>
              <a:spcAft>
                <a:spcPts val="1000"/>
              </a:spcAft>
              <a:buClr>
                <a:prstClr val="white"/>
              </a:buClr>
              <a:buSzPct val="100000"/>
              <a:buFont typeface="+mj-lt"/>
              <a:buAutoNum type="arabicPeriod"/>
              <a:tabLst/>
              <a:defRPr/>
            </a:pPr>
            <a:r>
              <a:rPr kumimoji="0" lang="en-US" sz="2000" b="1" i="0" u="none" strike="noStrike" kern="1200" cap="none" spc="0" normalizeH="0" baseline="0" noProof="0" dirty="0">
                <a:ln>
                  <a:noFill/>
                </a:ln>
                <a:solidFill>
                  <a:prstClr val="white"/>
                </a:solidFill>
                <a:effectLst/>
                <a:uLnTx/>
                <a:uFillTx/>
                <a:ea typeface="Segoe UI Emoji" panose="020B0502040204020203" pitchFamily="34" charset="0"/>
                <a:cs typeface="+mn-cs"/>
              </a:rPr>
              <a:t>Identify Features</a:t>
            </a:r>
            <a:endParaRPr kumimoji="0" lang="en-US" sz="2000" b="0" i="0" u="none" strike="noStrike" kern="1200" cap="none" spc="0" normalizeH="0" baseline="0" noProof="0" dirty="0">
              <a:ln>
                <a:noFill/>
              </a:ln>
              <a:solidFill>
                <a:prstClr val="white"/>
              </a:solidFill>
              <a:effectLst/>
              <a:uLnTx/>
              <a:uFillTx/>
              <a:ea typeface="Segoe UI Emoji" panose="020B0502040204020203" pitchFamily="34" charset="0"/>
              <a:cs typeface="+mn-cs"/>
            </a:endParaRPr>
          </a:p>
          <a:p>
            <a:pPr marL="742950" marR="0" lvl="1" indent="-285750" algn="l" defTabSz="457200" rtl="0" eaLnBrk="1" fontAlgn="auto" latinLnBrk="0" hangingPunct="1">
              <a:lnSpc>
                <a:spcPct val="100000"/>
              </a:lnSpc>
              <a:spcBef>
                <a:spcPts val="0"/>
              </a:spcBef>
              <a:spcAft>
                <a:spcPts val="1000"/>
              </a:spcAft>
              <a:buClr>
                <a:prstClr val="white"/>
              </a:buClr>
              <a:buSzPct val="100000"/>
              <a:buFont typeface="+mj-lt"/>
              <a:buAutoNum type="arabicPeriod"/>
              <a:tabLst/>
              <a:defRPr/>
            </a:pPr>
            <a:r>
              <a:rPr kumimoji="0" lang="en-US" sz="1700" b="0" i="0" u="none" strike="noStrike" kern="1200" cap="none" spc="0" normalizeH="0" baseline="0" noProof="0" dirty="0">
                <a:ln>
                  <a:noFill/>
                </a:ln>
                <a:solidFill>
                  <a:prstClr val="white"/>
                </a:solidFill>
                <a:effectLst/>
                <a:uLnTx/>
                <a:uFillTx/>
                <a:ea typeface="Segoe UI Emoji" panose="020B0502040204020203" pitchFamily="34" charset="0"/>
                <a:cs typeface="+mn-cs"/>
              </a:rPr>
              <a:t>Observe areas with highest and lowest values in the new grid to identify features (edges, corners).</a:t>
            </a:r>
          </a:p>
          <a:p>
            <a:pPr marL="285750" marR="0" lvl="0" indent="-285750" algn="l" defTabSz="457200" rtl="0" eaLnBrk="1" fontAlgn="auto" latinLnBrk="0" hangingPunct="1">
              <a:lnSpc>
                <a:spcPct val="100000"/>
              </a:lnSpc>
              <a:spcBef>
                <a:spcPts val="0"/>
              </a:spcBef>
              <a:spcAft>
                <a:spcPts val="1000"/>
              </a:spcAft>
              <a:buClr>
                <a:prstClr val="white"/>
              </a:buClr>
              <a:buSzPct val="100000"/>
              <a:buFont typeface="+mj-lt"/>
              <a:buAutoNum type="arabicPeriod"/>
              <a:tabLst/>
              <a:defRPr/>
            </a:pPr>
            <a:r>
              <a:rPr kumimoji="0" lang="en-US" sz="2000" b="1" i="0" u="none" strike="noStrike" kern="1200" cap="none" spc="0" normalizeH="0" baseline="0" noProof="0" dirty="0">
                <a:ln>
                  <a:noFill/>
                </a:ln>
                <a:solidFill>
                  <a:prstClr val="white"/>
                </a:solidFill>
                <a:effectLst/>
                <a:uLnTx/>
                <a:uFillTx/>
                <a:ea typeface="Segoe UI Emoji" panose="020B0502040204020203" pitchFamily="34" charset="0"/>
                <a:cs typeface="+mn-cs"/>
              </a:rPr>
              <a:t>Presentation</a:t>
            </a:r>
            <a:endParaRPr kumimoji="0" lang="en-US" sz="2000" b="0" i="0" u="none" strike="noStrike" kern="1200" cap="none" spc="0" normalizeH="0" baseline="0" noProof="0" dirty="0">
              <a:ln>
                <a:noFill/>
              </a:ln>
              <a:solidFill>
                <a:prstClr val="white"/>
              </a:solidFill>
              <a:effectLst/>
              <a:uLnTx/>
              <a:uFillTx/>
              <a:ea typeface="Segoe UI Emoji" panose="020B0502040204020203" pitchFamily="34" charset="0"/>
              <a:cs typeface="+mn-cs"/>
            </a:endParaRPr>
          </a:p>
          <a:p>
            <a:pPr marL="742950" marR="0" lvl="1" indent="-285750" algn="l" defTabSz="457200" rtl="0" eaLnBrk="1" fontAlgn="auto" latinLnBrk="0" hangingPunct="1">
              <a:lnSpc>
                <a:spcPct val="100000"/>
              </a:lnSpc>
              <a:spcBef>
                <a:spcPts val="0"/>
              </a:spcBef>
              <a:spcAft>
                <a:spcPts val="1000"/>
              </a:spcAft>
              <a:buClr>
                <a:prstClr val="white"/>
              </a:buClr>
              <a:buSzPct val="100000"/>
              <a:buFont typeface="+mj-lt"/>
              <a:buAutoNum type="arabicPeriod"/>
              <a:tabLst/>
              <a:defRPr/>
            </a:pPr>
            <a:r>
              <a:rPr kumimoji="0" lang="en-US" sz="1700" b="0" i="0" u="none" strike="noStrike" kern="1200" cap="none" spc="0" normalizeH="0" baseline="0" noProof="0" dirty="0">
                <a:ln>
                  <a:noFill/>
                </a:ln>
                <a:solidFill>
                  <a:prstClr val="white"/>
                </a:solidFill>
                <a:effectLst/>
                <a:uLnTx/>
                <a:uFillTx/>
                <a:ea typeface="Segoe UI Emoji" panose="020B0502040204020203" pitchFamily="34" charset="0"/>
                <a:cs typeface="+mn-cs"/>
              </a:rPr>
              <a:t>Prepare 3-5 slides showcasing the original image, chosen filters, convolved image, and feature interpretations.</a:t>
            </a:r>
          </a:p>
          <a:p>
            <a:endParaRPr lang="en-US" dirty="0"/>
          </a:p>
        </p:txBody>
      </p:sp>
    </p:spTree>
    <p:extLst>
      <p:ext uri="{BB962C8B-B14F-4D97-AF65-F5344CB8AC3E}">
        <p14:creationId xmlns:p14="http://schemas.microsoft.com/office/powerpoint/2010/main" val="2955757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F13B-80B4-6F1A-2F1A-8A3F2A440ABB}"/>
              </a:ext>
            </a:extLst>
          </p:cNvPr>
          <p:cNvSpPr>
            <a:spLocks noGrp="1"/>
          </p:cNvSpPr>
          <p:nvPr>
            <p:ph type="title"/>
          </p:nvPr>
        </p:nvSpPr>
        <p:spPr/>
        <p:txBody>
          <a:bodyPr/>
          <a:lstStyle/>
          <a:p>
            <a:r>
              <a:rPr lang="en-US" dirty="0"/>
              <a:t>L07  Basic CNN </a:t>
            </a:r>
          </a:p>
        </p:txBody>
      </p:sp>
      <p:sp>
        <p:nvSpPr>
          <p:cNvPr id="3" name="Text Placeholder 2">
            <a:extLst>
              <a:ext uri="{FF2B5EF4-FFF2-40B4-BE49-F238E27FC236}">
                <a16:creationId xmlns:a16="http://schemas.microsoft.com/office/drawing/2014/main" id="{0B090C19-AC80-CDD2-2F8D-5FD95246D31A}"/>
              </a:ext>
            </a:extLst>
          </p:cNvPr>
          <p:cNvSpPr>
            <a:spLocks noGrp="1"/>
          </p:cNvSpPr>
          <p:nvPr>
            <p:ph type="body" sz="quarter" idx="10"/>
          </p:nvPr>
        </p:nvSpPr>
        <p:spPr/>
        <p:txBody>
          <a:bodyPr/>
          <a:lstStyle/>
          <a:p>
            <a:r>
              <a:rPr lang="en-US" dirty="0"/>
              <a:t>Let’s revisit the Chihuahua or Muffin lab and use CNN for classification. Let’s see how it improve the model</a:t>
            </a:r>
          </a:p>
          <a:p>
            <a:endParaRPr lang="en-US" dirty="0"/>
          </a:p>
          <a:p>
            <a:r>
              <a:rPr lang="en-US" dirty="0"/>
              <a:t> You need to upload the  notebook to the same folder you have your original Chihuahua vs Muffin  Folder</a:t>
            </a:r>
          </a:p>
        </p:txBody>
      </p:sp>
    </p:spTree>
    <p:extLst>
      <p:ext uri="{BB962C8B-B14F-4D97-AF65-F5344CB8AC3E}">
        <p14:creationId xmlns:p14="http://schemas.microsoft.com/office/powerpoint/2010/main" val="294892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158A8-5E3A-F3BC-435D-4F4178FA2169}"/>
              </a:ext>
            </a:extLst>
          </p:cNvPr>
          <p:cNvSpPr>
            <a:spLocks noGrp="1"/>
          </p:cNvSpPr>
          <p:nvPr>
            <p:ph type="title"/>
          </p:nvPr>
        </p:nvSpPr>
        <p:spPr>
          <a:xfrm>
            <a:off x="709020" y="1709738"/>
            <a:ext cx="11028054" cy="2852737"/>
          </a:xfrm>
        </p:spPr>
        <p:txBody>
          <a:bodyPr>
            <a:normAutofit/>
          </a:bodyPr>
          <a:lstStyle/>
          <a:p>
            <a:r>
              <a:rPr lang="en-US" sz="5400" dirty="0"/>
              <a:t>Basic NN for Image Classification</a:t>
            </a:r>
          </a:p>
        </p:txBody>
      </p:sp>
    </p:spTree>
    <p:extLst>
      <p:ext uri="{BB962C8B-B14F-4D97-AF65-F5344CB8AC3E}">
        <p14:creationId xmlns:p14="http://schemas.microsoft.com/office/powerpoint/2010/main" val="313830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E4B0-0DC1-E69A-5589-0AB8F0BDFBBE}"/>
              </a:ext>
            </a:extLst>
          </p:cNvPr>
          <p:cNvSpPr>
            <a:spLocks noGrp="1"/>
          </p:cNvSpPr>
          <p:nvPr>
            <p:ph type="title"/>
          </p:nvPr>
        </p:nvSpPr>
        <p:spPr/>
        <p:txBody>
          <a:bodyPr/>
          <a:lstStyle/>
          <a:p>
            <a:r>
              <a:rPr lang="en-US" dirty="0"/>
              <a:t>Image Classification with MLP</a:t>
            </a:r>
          </a:p>
        </p:txBody>
      </p:sp>
      <p:sp>
        <p:nvSpPr>
          <p:cNvPr id="3" name="Content Placeholder 2">
            <a:extLst>
              <a:ext uri="{FF2B5EF4-FFF2-40B4-BE49-F238E27FC236}">
                <a16:creationId xmlns:a16="http://schemas.microsoft.com/office/drawing/2014/main" id="{9A537F15-940B-E7D5-1E37-25D33656B225}"/>
              </a:ext>
            </a:extLst>
          </p:cNvPr>
          <p:cNvSpPr>
            <a:spLocks noGrp="1"/>
          </p:cNvSpPr>
          <p:nvPr>
            <p:ph idx="1"/>
          </p:nvPr>
        </p:nvSpPr>
        <p:spPr/>
        <p:txBody>
          <a:bodyPr/>
          <a:lstStyle/>
          <a:p>
            <a:r>
              <a:rPr lang="en-US" dirty="0"/>
              <a:t>Too Many Parameters</a:t>
            </a:r>
          </a:p>
        </p:txBody>
      </p:sp>
      <p:pic>
        <p:nvPicPr>
          <p:cNvPr id="5" name="Picture 4">
            <a:extLst>
              <a:ext uri="{FF2B5EF4-FFF2-40B4-BE49-F238E27FC236}">
                <a16:creationId xmlns:a16="http://schemas.microsoft.com/office/drawing/2014/main" id="{D9146799-2FF1-6EB4-9E2C-19310FF2D12C}"/>
              </a:ext>
            </a:extLst>
          </p:cNvPr>
          <p:cNvPicPr>
            <a:picLocks noChangeAspect="1"/>
          </p:cNvPicPr>
          <p:nvPr/>
        </p:nvPicPr>
        <p:blipFill rotWithShape="1">
          <a:blip r:embed="rId3"/>
          <a:srcRect l="4595" r="8964"/>
          <a:stretch/>
        </p:blipFill>
        <p:spPr>
          <a:xfrm>
            <a:off x="182539" y="2615276"/>
            <a:ext cx="6359857" cy="4005618"/>
          </a:xfrm>
          <a:prstGeom prst="rect">
            <a:avLst/>
          </a:prstGeom>
        </p:spPr>
      </p:pic>
      <p:sp>
        <p:nvSpPr>
          <p:cNvPr id="7" name="Oval 6">
            <a:extLst>
              <a:ext uri="{FF2B5EF4-FFF2-40B4-BE49-F238E27FC236}">
                <a16:creationId xmlns:a16="http://schemas.microsoft.com/office/drawing/2014/main" id="{4EFD9548-BE08-B88C-1E29-DF39C1FE7151}"/>
              </a:ext>
            </a:extLst>
          </p:cNvPr>
          <p:cNvSpPr/>
          <p:nvPr/>
        </p:nvSpPr>
        <p:spPr>
          <a:xfrm>
            <a:off x="154106" y="5080569"/>
            <a:ext cx="2770496" cy="1318359"/>
          </a:xfrm>
          <a:prstGeom prst="ellipse">
            <a:avLst/>
          </a:prstGeom>
          <a:solidFill>
            <a:schemeClr val="accent1">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903DF1A-F23E-B71F-C4D5-36504BA1B268}"/>
              </a:ext>
            </a:extLst>
          </p:cNvPr>
          <p:cNvPicPr>
            <a:picLocks noChangeAspect="1"/>
          </p:cNvPicPr>
          <p:nvPr/>
        </p:nvPicPr>
        <p:blipFill rotWithShape="1">
          <a:blip r:embed="rId4"/>
          <a:srcRect l="10860" r="4129"/>
          <a:stretch/>
        </p:blipFill>
        <p:spPr>
          <a:xfrm>
            <a:off x="6542396" y="1603660"/>
            <a:ext cx="5626109" cy="3295935"/>
          </a:xfrm>
          <a:prstGeom prst="rect">
            <a:avLst/>
          </a:prstGeom>
        </p:spPr>
      </p:pic>
    </p:spTree>
    <p:extLst>
      <p:ext uri="{BB962C8B-B14F-4D97-AF65-F5344CB8AC3E}">
        <p14:creationId xmlns:p14="http://schemas.microsoft.com/office/powerpoint/2010/main" val="70432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8DA4-21F9-9938-6027-E16E42411610}"/>
              </a:ext>
            </a:extLst>
          </p:cNvPr>
          <p:cNvSpPr>
            <a:spLocks noGrp="1"/>
          </p:cNvSpPr>
          <p:nvPr>
            <p:ph type="title"/>
          </p:nvPr>
        </p:nvSpPr>
        <p:spPr/>
        <p:txBody>
          <a:bodyPr/>
          <a:lstStyle/>
          <a:p>
            <a:r>
              <a:rPr lang="en-US" dirty="0"/>
              <a:t>Limitations of  MLPs (Basic NN)</a:t>
            </a:r>
          </a:p>
        </p:txBody>
      </p:sp>
      <p:sp>
        <p:nvSpPr>
          <p:cNvPr id="3" name="Content Placeholder 2">
            <a:extLst>
              <a:ext uri="{FF2B5EF4-FFF2-40B4-BE49-F238E27FC236}">
                <a16:creationId xmlns:a16="http://schemas.microsoft.com/office/drawing/2014/main" id="{F63D3D8D-F371-DA58-767F-074B852D05AE}"/>
              </a:ext>
            </a:extLst>
          </p:cNvPr>
          <p:cNvSpPr>
            <a:spLocks noGrp="1"/>
          </p:cNvSpPr>
          <p:nvPr>
            <p:ph idx="1"/>
          </p:nvPr>
        </p:nvSpPr>
        <p:spPr/>
        <p:txBody>
          <a:bodyPr/>
          <a:lstStyle/>
          <a:p>
            <a:r>
              <a:rPr lang="en-US" dirty="0"/>
              <a:t>MLPs face challenges in image processing due to their inability to preserve spatial relationships in images, leading to a loss of critical feature information. Moreover, MLPs require a vast number of parameters, making the model inefficient and prone to overfitting when dealing with high-dimensional image data.</a:t>
            </a:r>
          </a:p>
        </p:txBody>
      </p:sp>
    </p:spTree>
    <p:extLst>
      <p:ext uri="{BB962C8B-B14F-4D97-AF65-F5344CB8AC3E}">
        <p14:creationId xmlns:p14="http://schemas.microsoft.com/office/powerpoint/2010/main" val="3287571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08441-3800-6D15-7618-C3BC8F9CA5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323642-881E-7B0C-FB9D-0969F83BB351}"/>
              </a:ext>
            </a:extLst>
          </p:cNvPr>
          <p:cNvSpPr>
            <a:spLocks noGrp="1"/>
          </p:cNvSpPr>
          <p:nvPr>
            <p:ph type="title"/>
          </p:nvPr>
        </p:nvSpPr>
        <p:spPr>
          <a:xfrm>
            <a:off x="661369" y="2500152"/>
            <a:ext cx="10515600" cy="2852737"/>
          </a:xfrm>
        </p:spPr>
        <p:txBody>
          <a:bodyPr/>
          <a:lstStyle/>
          <a:p>
            <a:r>
              <a:rPr lang="en-US" dirty="0"/>
              <a:t>Convolutional Neural Networks </a:t>
            </a:r>
          </a:p>
        </p:txBody>
      </p:sp>
      <p:pic>
        <p:nvPicPr>
          <p:cNvPr id="2" name="Picture 1">
            <a:extLst>
              <a:ext uri="{FF2B5EF4-FFF2-40B4-BE49-F238E27FC236}">
                <a16:creationId xmlns:a16="http://schemas.microsoft.com/office/drawing/2014/main" id="{CE0E47D9-6B03-3999-7BB4-D00DE6CD800B}"/>
              </a:ext>
            </a:extLst>
          </p:cNvPr>
          <p:cNvPicPr>
            <a:picLocks noChangeAspect="1"/>
          </p:cNvPicPr>
          <p:nvPr/>
        </p:nvPicPr>
        <p:blipFill>
          <a:blip r:embed="rId3"/>
          <a:stretch>
            <a:fillRect/>
          </a:stretch>
        </p:blipFill>
        <p:spPr>
          <a:xfrm>
            <a:off x="8420113" y="2634018"/>
            <a:ext cx="3472666" cy="3472666"/>
          </a:xfrm>
          <a:prstGeom prst="rect">
            <a:avLst/>
          </a:prstGeom>
          <a:ln>
            <a:noFill/>
          </a:ln>
          <a:effectLst>
            <a:softEdge rad="112500"/>
          </a:effectLst>
        </p:spPr>
      </p:pic>
    </p:spTree>
    <p:extLst>
      <p:ext uri="{BB962C8B-B14F-4D97-AF65-F5344CB8AC3E}">
        <p14:creationId xmlns:p14="http://schemas.microsoft.com/office/powerpoint/2010/main" val="2394706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D5878-ED93-F301-96B6-234FBCE99D19}"/>
              </a:ext>
            </a:extLst>
          </p:cNvPr>
          <p:cNvSpPr>
            <a:spLocks noGrp="1"/>
          </p:cNvSpPr>
          <p:nvPr>
            <p:ph type="title"/>
          </p:nvPr>
        </p:nvSpPr>
        <p:spPr/>
        <p:txBody>
          <a:bodyPr/>
          <a:lstStyle/>
          <a:p>
            <a:r>
              <a:rPr lang="en-US" dirty="0"/>
              <a:t>Introduction To CNNs</a:t>
            </a:r>
          </a:p>
        </p:txBody>
      </p:sp>
      <p:sp>
        <p:nvSpPr>
          <p:cNvPr id="5" name="Content Placeholder 4">
            <a:extLst>
              <a:ext uri="{FF2B5EF4-FFF2-40B4-BE49-F238E27FC236}">
                <a16:creationId xmlns:a16="http://schemas.microsoft.com/office/drawing/2014/main" id="{3325DF1B-3D7E-A971-303F-676D3E8134B7}"/>
              </a:ext>
            </a:extLst>
          </p:cNvPr>
          <p:cNvSpPr>
            <a:spLocks noGrp="1"/>
          </p:cNvSpPr>
          <p:nvPr>
            <p:ph idx="1"/>
          </p:nvPr>
        </p:nvSpPr>
        <p:spPr>
          <a:xfrm>
            <a:off x="696036" y="1840815"/>
            <a:ext cx="5786650" cy="4000428"/>
          </a:xfrm>
        </p:spPr>
        <p:txBody>
          <a:bodyPr>
            <a:normAutofit/>
          </a:bodyPr>
          <a:lstStyle/>
          <a:p>
            <a:pPr marL="0" indent="0">
              <a:buNone/>
            </a:pPr>
            <a:r>
              <a:rPr lang="en-US" dirty="0"/>
              <a:t> </a:t>
            </a:r>
            <a:r>
              <a:rPr lang="en-US" sz="2600" dirty="0"/>
              <a:t>Convolutional Neural Networks (CNNs) mark a significant advancement in image processing, offering unparalleled accuracy in tasks like image classification. Unlike traditional Multi-Layer Perceptrons (MLPs) that struggle with spatial data, CNNs excel by maintaining the spatial hierarchy of features, making them ideal for computer vision applications.</a:t>
            </a:r>
          </a:p>
        </p:txBody>
      </p:sp>
      <p:pic>
        <p:nvPicPr>
          <p:cNvPr id="9" name="Picture 8">
            <a:extLst>
              <a:ext uri="{FF2B5EF4-FFF2-40B4-BE49-F238E27FC236}">
                <a16:creationId xmlns:a16="http://schemas.microsoft.com/office/drawing/2014/main" id="{0049407C-FE3E-AF47-47EC-02BBA9312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932" y="1109351"/>
            <a:ext cx="2152123" cy="2152123"/>
          </a:xfrm>
          <a:prstGeom prst="rect">
            <a:avLst/>
          </a:prstGeom>
          <a:ln>
            <a:noFill/>
          </a:ln>
          <a:effectLst>
            <a:softEdge rad="112500"/>
          </a:effectLst>
        </p:spPr>
      </p:pic>
      <p:pic>
        <p:nvPicPr>
          <p:cNvPr id="11" name="Picture 10">
            <a:extLst>
              <a:ext uri="{FF2B5EF4-FFF2-40B4-BE49-F238E27FC236}">
                <a16:creationId xmlns:a16="http://schemas.microsoft.com/office/drawing/2014/main" id="{004D119C-A70B-FB3A-2AFD-6609A9D8085C}"/>
              </a:ext>
            </a:extLst>
          </p:cNvPr>
          <p:cNvPicPr>
            <a:picLocks noChangeAspect="1"/>
          </p:cNvPicPr>
          <p:nvPr/>
        </p:nvPicPr>
        <p:blipFill>
          <a:blip r:embed="rId4"/>
          <a:stretch>
            <a:fillRect/>
          </a:stretch>
        </p:blipFill>
        <p:spPr>
          <a:xfrm>
            <a:off x="6903286" y="3261474"/>
            <a:ext cx="5171413" cy="2874497"/>
          </a:xfrm>
          <a:prstGeom prst="rect">
            <a:avLst/>
          </a:prstGeom>
          <a:ln>
            <a:noFill/>
          </a:ln>
          <a:effectLst>
            <a:softEdge rad="112500"/>
          </a:effectLst>
        </p:spPr>
      </p:pic>
    </p:spTree>
    <p:extLst>
      <p:ext uri="{BB962C8B-B14F-4D97-AF65-F5344CB8AC3E}">
        <p14:creationId xmlns:p14="http://schemas.microsoft.com/office/powerpoint/2010/main" val="3114916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26DD6-B5CD-E49F-0B6A-9C45184A3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8BA74-3AAB-5C4B-D8D2-26BBC5100C2E}"/>
              </a:ext>
            </a:extLst>
          </p:cNvPr>
          <p:cNvSpPr>
            <a:spLocks noGrp="1"/>
          </p:cNvSpPr>
          <p:nvPr>
            <p:ph type="title"/>
          </p:nvPr>
        </p:nvSpPr>
        <p:spPr/>
        <p:txBody>
          <a:bodyPr/>
          <a:lstStyle/>
          <a:p>
            <a:r>
              <a:rPr lang="en-US" dirty="0"/>
              <a:t>Convolutional  Neural Networks</a:t>
            </a:r>
          </a:p>
        </p:txBody>
      </p:sp>
      <p:pic>
        <p:nvPicPr>
          <p:cNvPr id="6" name="Picture 5">
            <a:extLst>
              <a:ext uri="{FF2B5EF4-FFF2-40B4-BE49-F238E27FC236}">
                <a16:creationId xmlns:a16="http://schemas.microsoft.com/office/drawing/2014/main" id="{307EE172-EC5A-50DB-1E9A-8AAC615D6442}"/>
              </a:ext>
            </a:extLst>
          </p:cNvPr>
          <p:cNvPicPr>
            <a:picLocks noChangeAspect="1"/>
          </p:cNvPicPr>
          <p:nvPr/>
        </p:nvPicPr>
        <p:blipFill rotWithShape="1">
          <a:blip r:embed="rId3"/>
          <a:srcRect l="5717" r="8874"/>
          <a:stretch/>
        </p:blipFill>
        <p:spPr>
          <a:xfrm>
            <a:off x="4152608" y="3429000"/>
            <a:ext cx="6355031" cy="3190213"/>
          </a:xfrm>
          <a:prstGeom prst="rect">
            <a:avLst/>
          </a:prstGeom>
        </p:spPr>
      </p:pic>
      <p:sp>
        <p:nvSpPr>
          <p:cNvPr id="9" name="TextBox 8">
            <a:extLst>
              <a:ext uri="{FF2B5EF4-FFF2-40B4-BE49-F238E27FC236}">
                <a16:creationId xmlns:a16="http://schemas.microsoft.com/office/drawing/2014/main" id="{DE053C1B-A9B0-C049-1176-1A2FF787AA5A}"/>
              </a:ext>
            </a:extLst>
          </p:cNvPr>
          <p:cNvSpPr txBox="1"/>
          <p:nvPr/>
        </p:nvSpPr>
        <p:spPr>
          <a:xfrm>
            <a:off x="838200" y="1690688"/>
            <a:ext cx="9383973" cy="1938992"/>
          </a:xfrm>
          <a:prstGeom prst="rect">
            <a:avLst/>
          </a:prstGeom>
          <a:noFill/>
        </p:spPr>
        <p:txBody>
          <a:bodyPr wrap="square" rtlCol="0">
            <a:spAutoFit/>
          </a:bodyPr>
          <a:lstStyle/>
          <a:p>
            <a:r>
              <a:rPr lang="en-US" sz="2400" dirty="0"/>
              <a:t>High level CNN architecture</a:t>
            </a:r>
          </a:p>
          <a:p>
            <a:pPr marL="285750" indent="-285750">
              <a:buFont typeface="Arial" panose="020B0604020202020204" pitchFamily="34" charset="0"/>
              <a:buChar char="•"/>
            </a:pPr>
            <a:r>
              <a:rPr lang="en-US" sz="2400" dirty="0"/>
              <a:t>Input layer</a:t>
            </a:r>
          </a:p>
          <a:p>
            <a:pPr marL="285750" indent="-285750">
              <a:buFont typeface="Arial" panose="020B0604020202020204" pitchFamily="34" charset="0"/>
              <a:buChar char="•"/>
            </a:pPr>
            <a:r>
              <a:rPr lang="en-US" sz="2400" dirty="0"/>
              <a:t>Convolutional layers for feature extraction</a:t>
            </a:r>
          </a:p>
          <a:p>
            <a:pPr marL="285750" indent="-285750">
              <a:buFont typeface="Arial" panose="020B0604020202020204" pitchFamily="34" charset="0"/>
              <a:buChar char="•"/>
            </a:pPr>
            <a:r>
              <a:rPr lang="en-US" sz="2400" dirty="0"/>
              <a:t>Fully connected layers for classification</a:t>
            </a:r>
          </a:p>
          <a:p>
            <a:pPr marL="285750" indent="-285750">
              <a:buFont typeface="Arial" panose="020B0604020202020204" pitchFamily="34" charset="0"/>
              <a:buChar char="•"/>
            </a:pPr>
            <a:r>
              <a:rPr lang="en-US" sz="2400" dirty="0"/>
              <a:t>Output prediction</a:t>
            </a:r>
          </a:p>
        </p:txBody>
      </p:sp>
    </p:spTree>
    <p:extLst>
      <p:ext uri="{BB962C8B-B14F-4D97-AF65-F5344CB8AC3E}">
        <p14:creationId xmlns:p14="http://schemas.microsoft.com/office/powerpoint/2010/main" val="1405608224"/>
      </p:ext>
    </p:extLst>
  </p:cSld>
  <p:clrMapOvr>
    <a:masterClrMapping/>
  </p:clrMapOvr>
</p:sld>
</file>

<file path=ppt/theme/theme1.xml><?xml version="1.0" encoding="utf-8"?>
<a:theme xmlns:a="http://schemas.openxmlformats.org/drawingml/2006/main" name="Office Theme">
  <a:themeElements>
    <a:clrScheme name="Custom 11">
      <a:dk1>
        <a:sysClr val="windowText" lastClr="000000"/>
      </a:dk1>
      <a:lt1>
        <a:sysClr val="window" lastClr="FFFFFF"/>
      </a:lt1>
      <a:dk2>
        <a:srgbClr val="32324C"/>
      </a:dk2>
      <a:lt2>
        <a:srgbClr val="E4E0F7"/>
      </a:lt2>
      <a:accent1>
        <a:srgbClr val="D20CC9"/>
      </a:accent1>
      <a:accent2>
        <a:srgbClr val="2FE6E6"/>
      </a:accent2>
      <a:accent3>
        <a:srgbClr val="6600FF"/>
      </a:accent3>
      <a:accent4>
        <a:srgbClr val="4CC3FE"/>
      </a:accent4>
      <a:accent5>
        <a:srgbClr val="6048C8"/>
      </a:accent5>
      <a:accent6>
        <a:srgbClr val="FB39F2"/>
      </a:accent6>
      <a:hlink>
        <a:srgbClr val="0066FF"/>
      </a:hlink>
      <a:folHlink>
        <a:srgbClr val="666699"/>
      </a:folHlink>
    </a:clrScheme>
    <a:fontScheme name="Roboto">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TotalTime>
  <Words>4972</Words>
  <Application>Microsoft Office PowerPoint</Application>
  <PresentationFormat>Widescreen</PresentationFormat>
  <Paragraphs>322</Paragraphs>
  <Slides>34</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Amazon Ember</vt:lpstr>
      <vt:lpstr>Amazon Ember Display</vt:lpstr>
      <vt:lpstr>Amazon Ember Light</vt:lpstr>
      <vt:lpstr>Arial</vt:lpstr>
      <vt:lpstr>Calibri</vt:lpstr>
      <vt:lpstr>Lucida Grande</vt:lpstr>
      <vt:lpstr>Roboto</vt:lpstr>
      <vt:lpstr>Roboto Black</vt:lpstr>
      <vt:lpstr>Segoe UI Emoji</vt:lpstr>
      <vt:lpstr>Söhne</vt:lpstr>
      <vt:lpstr>Wingdings</vt:lpstr>
      <vt:lpstr>Office Theme</vt:lpstr>
      <vt:lpstr>Convolutional Neural Networks </vt:lpstr>
      <vt:lpstr>Today’s Agenda</vt:lpstr>
      <vt:lpstr>Last Class Recap</vt:lpstr>
      <vt:lpstr>Basic NN for Image Classification</vt:lpstr>
      <vt:lpstr>Image Classification with MLP</vt:lpstr>
      <vt:lpstr>Limitations of  MLPs (Basic NN)</vt:lpstr>
      <vt:lpstr>Convolutional Neural Networks </vt:lpstr>
      <vt:lpstr>Introduction To CNNs</vt:lpstr>
      <vt:lpstr>Convolutional  Neural Networks</vt:lpstr>
      <vt:lpstr>How CNNs Learn Patterns</vt:lpstr>
      <vt:lpstr>CNN  3 Core Components </vt:lpstr>
      <vt:lpstr>Convolutional Layer</vt:lpstr>
      <vt:lpstr>Convolutional Layer</vt:lpstr>
      <vt:lpstr>2D Convolution Example</vt:lpstr>
      <vt:lpstr>Filters</vt:lpstr>
      <vt:lpstr>Filters</vt:lpstr>
      <vt:lpstr>Pooling Layer</vt:lpstr>
      <vt:lpstr>Pooling</vt:lpstr>
      <vt:lpstr>Parameters Influencing Convolutional Layers</vt:lpstr>
      <vt:lpstr>Stride</vt:lpstr>
      <vt:lpstr>Padding</vt:lpstr>
      <vt:lpstr>Stride and Padding Combined Role </vt:lpstr>
      <vt:lpstr>Fully Connected Layers </vt:lpstr>
      <vt:lpstr>Training CNNs</vt:lpstr>
      <vt:lpstr>Leveraging Libraries for CNN Development</vt:lpstr>
      <vt:lpstr>CNNs Applications</vt:lpstr>
      <vt:lpstr>CNNs Challenges</vt:lpstr>
      <vt:lpstr>Future Research </vt:lpstr>
      <vt:lpstr>Image Datasets</vt:lpstr>
      <vt:lpstr>Computer Vision Dataset</vt:lpstr>
      <vt:lpstr>List of some computer vision datasets</vt:lpstr>
      <vt:lpstr>Summary </vt:lpstr>
      <vt:lpstr>A07 Manual CNN</vt:lpstr>
      <vt:lpstr>L07  Basic CNN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Timoner-McManus</dc:creator>
  <cp:lastModifiedBy>patricia.mcmanus</cp:lastModifiedBy>
  <cp:revision>9</cp:revision>
  <dcterms:created xsi:type="dcterms:W3CDTF">2024-02-03T17:39:59Z</dcterms:created>
  <dcterms:modified xsi:type="dcterms:W3CDTF">2024-06-26T22:39:35Z</dcterms:modified>
</cp:coreProperties>
</file>